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259" r:id="rId7"/>
    <p:sldId id="260" r:id="rId8"/>
    <p:sldId id="261" r:id="rId9"/>
    <p:sldId id="262" r:id="rId10"/>
    <p:sldId id="283" r:id="rId11"/>
    <p:sldId id="30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80" r:id="rId28"/>
    <p:sldId id="279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CFD1"/>
    <a:srgbClr val="FFFFFF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6.png"/><Relationship Id="rId7" Type="http://schemas.openxmlformats.org/officeDocument/2006/relationships/image" Target="../media/image15.jpe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jpe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813175" y="1984375"/>
            <a:ext cx="8121015" cy="4349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3335" algn="l" rtl="0" eaLnBrk="0">
              <a:lnSpc>
                <a:spcPct val="139000"/>
              </a:lnSpc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痛点：</a:t>
            </a:r>
            <a:r>
              <a:rPr sz="1200" b="1" kern="0" spc="-2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在快节奏的生活下人们压力剧增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出现焦虑、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压抑、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愤怒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等负面情绪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，从而导致人体的激素水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平不稳定</a:t>
            </a:r>
            <a:r>
              <a:rPr sz="12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会对身体健康造成不利影响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，增加乳腺方面的风险</a:t>
            </a:r>
            <a:r>
              <a:rPr sz="12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，胸部出现结节肿块、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经常有疼痛感等；</a:t>
            </a:r>
            <a:r>
              <a:rPr lang="zh-CN"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受环境影响，肺部出现结节，以及同步出现甲状腺问题者；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并且出现免疫力降低、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睡眠质量差、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精力不济、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掉发严重等问题。</a:t>
            </a:r>
            <a:endParaRPr lang="en-US" altLang="en-US" sz="1200" dirty="0"/>
          </a:p>
          <a:p>
            <a:pPr marL="16510" algn="l" rtl="0" eaLnBrk="0">
              <a:lnSpc>
                <a:spcPct val="97000"/>
              </a:lnSpc>
              <a:spcBef>
                <a:spcPts val="945"/>
              </a:spcBef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适用人群：</a:t>
            </a:r>
            <a:r>
              <a:rPr sz="12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改善肺部</a:t>
            </a:r>
            <a:r>
              <a:rPr lang="en-US" alt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甲状腺</a:t>
            </a:r>
            <a:r>
              <a:rPr lang="en-US" alt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乳腺等体内结节问题，</a:t>
            </a:r>
            <a:r>
              <a:rPr sz="1200" b="1" kern="0" spc="-1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患有</a:t>
            </a:r>
            <a:r>
              <a:rPr lang="zh-CN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健康问题、</a:t>
            </a:r>
            <a:r>
              <a:rPr sz="1200" kern="0" spc="-2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需要预防</a:t>
            </a:r>
            <a:r>
              <a:rPr lang="zh-CN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问题、心情郁结、</a:t>
            </a:r>
            <a:r>
              <a:rPr sz="12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压力过大、</a:t>
            </a:r>
            <a:r>
              <a:rPr sz="12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焦虑失眠者</a:t>
            </a:r>
            <a:endParaRPr lang="en-US" altLang="en-US" sz="1200" dirty="0"/>
          </a:p>
          <a:p>
            <a:pPr marL="14605" algn="l" rtl="0" eaLnBrk="0">
              <a:lnSpc>
                <a:spcPct val="89000"/>
              </a:lnSpc>
              <a:spcBef>
                <a:spcPts val="945"/>
              </a:spcBef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成分介绍：</a:t>
            </a:r>
            <a:r>
              <a:rPr sz="1200" b="1" kern="0" spc="-1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海带提取物、</a:t>
            </a:r>
            <a:r>
              <a:rPr lang="zh-CN"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黑豆壳提取物、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金雀异黄素、</a:t>
            </a:r>
            <a:r>
              <a:rPr sz="12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DIM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二吲哚基甲烷、</a:t>
            </a:r>
            <a:r>
              <a:rPr sz="12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西蓝花提取物、</a:t>
            </a:r>
            <a:r>
              <a:rPr sz="12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亚麻籽提取物、</a:t>
            </a:r>
            <a:r>
              <a:rPr sz="12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族、蒲公英提取物、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橄榄果提取物、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玫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瑰果提取物</a:t>
            </a:r>
            <a:endParaRPr lang="en-US" altLang="en-US" sz="1200" dirty="0"/>
          </a:p>
          <a:p>
            <a:pPr marL="13970" algn="l" rtl="0" eaLnBrk="0">
              <a:lnSpc>
                <a:spcPct val="90000"/>
              </a:lnSpc>
              <a:spcBef>
                <a:spcPts val="1050"/>
              </a:spcBef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产品特点：</a:t>
            </a:r>
            <a:r>
              <a:rPr sz="1200" b="1" kern="0" spc="-1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平稳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疏通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重筑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多重精华三管齐下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，标本兼治更彻底。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</a:t>
            </a:r>
            <a:r>
              <a:rPr lang="zh-CN"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结节增生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类问题的表症和里症复合</a:t>
            </a:r>
            <a:endParaRPr lang="en-US" altLang="en-US" sz="1200" dirty="0"/>
          </a:p>
          <a:p>
            <a:pPr marL="13970" algn="l" rtl="0" eaLnBrk="0">
              <a:lnSpc>
                <a:spcPct val="166000"/>
              </a:lnSpc>
              <a:spcBef>
                <a:spcPts val="15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双配方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改善内分泌与激素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水平紊乱这一根本原因</a:t>
            </a:r>
            <a:r>
              <a:rPr sz="12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，缓解疼痛和肿胀困扰</a:t>
            </a:r>
            <a:r>
              <a:rPr sz="12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同时保护良性细胞免受自由基侵害</a:t>
            </a:r>
            <a:r>
              <a:rPr sz="12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，减少患处炎症伴生</a:t>
            </a:r>
            <a:r>
              <a:rPr sz="12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同时舒缓压力、</a:t>
            </a:r>
            <a:r>
              <a:rPr sz="12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平稳情绪、</a:t>
            </a:r>
            <a:r>
              <a:rPr sz="1200" b="1" kern="0" spc="-2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帮助睡</a:t>
            </a:r>
            <a:r>
              <a:rPr sz="12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眠。</a:t>
            </a:r>
            <a:endParaRPr lang="en-US" altLang="en-US" sz="1200" dirty="0"/>
          </a:p>
          <a:p>
            <a:pPr marL="12700" algn="l" rtl="0" eaLnBrk="0">
              <a:lnSpc>
                <a:spcPts val="1765"/>
              </a:lnSpc>
              <a:spcBef>
                <a:spcPts val="695"/>
              </a:spcBef>
            </a:pP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采用专利提取物</a:t>
            </a:r>
            <a:r>
              <a:rPr sz="1200" kern="0" spc="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ThinOgen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®</a:t>
            </a:r>
            <a:r>
              <a:rPr sz="1200" b="1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200" kern="0" spc="-20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专利号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12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WO2012040938A1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）提取自北太平洋的褐藻</a:t>
            </a:r>
            <a:r>
              <a:rPr sz="1200" kern="0" spc="2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2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富含碘</a:t>
            </a:r>
            <a:endParaRPr lang="en-US" altLang="en-US" sz="1200" dirty="0"/>
          </a:p>
          <a:p>
            <a:pPr marL="15240" algn="l" rtl="0" eaLnBrk="0">
              <a:lnSpc>
                <a:spcPts val="2100"/>
              </a:lnSpc>
            </a:pP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元素</a:t>
            </a:r>
            <a:r>
              <a:rPr lang="zh-CN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平衡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雌激素水平</a:t>
            </a:r>
            <a:r>
              <a:rPr sz="1200" kern="0" spc="-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，并调节脂质代谢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，减少致密型乳房的患病风险。</a:t>
            </a:r>
            <a:endParaRPr sz="1200" kern="0" spc="80" dirty="0">
              <a:solidFill>
                <a:srgbClr val="0D0D0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ts val="2100"/>
              </a:lnSpc>
            </a:pPr>
            <a:r>
              <a:rPr lang="en-US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黑豆皮中提取</a:t>
            </a:r>
            <a:r>
              <a:rPr lang="en-US" sz="12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C3G</a:t>
            </a:r>
            <a:r>
              <a:rPr lang="zh-CN" altLang="en-US" sz="12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花青素</a:t>
            </a:r>
            <a:r>
              <a:rPr lang="zh-CN" altLang="en-US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zh-CN" altLang="en-US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专利号：</a:t>
            </a:r>
            <a:r>
              <a:rPr lang="en-US" altLang="zh-CN" sz="1200" dirty="0"/>
              <a:t>WO2008083513A1</a:t>
            </a:r>
            <a:r>
              <a:rPr lang="zh-CN" altLang="en-US" sz="1200" dirty="0">
                <a:ea typeface="宋体" panose="02010600030101010101" pitchFamily="2" charset="-122"/>
              </a:rPr>
              <a:t>）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多酚含量高达75%，C3G单体含量15%，改善肿瘤附近的微小血管循环，抑制肿瘤细胞自噬</a:t>
            </a:r>
            <a:r>
              <a:rPr lang="zh-CN"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200" kern="0" spc="80" dirty="0">
              <a:solidFill>
                <a:srgbClr val="0D0D0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765"/>
              </a:lnSpc>
              <a:spcBef>
                <a:spcPts val="815"/>
              </a:spcBef>
            </a:pP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普利亚地区的优质</a:t>
            </a:r>
            <a:r>
              <a:rPr sz="1200" b="1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</a:t>
            </a:r>
            <a:r>
              <a:rPr sz="12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取物</a:t>
            </a:r>
            <a:r>
              <a:rPr sz="1200" kern="0" spc="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Opextan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®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200" kern="0" spc="-20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专利号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</a:t>
            </a:r>
            <a:r>
              <a:rPr sz="12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WO2006084658A1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200" kern="0" spc="-1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富含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10%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高浓度羟基酪醇</a:t>
            </a:r>
            <a:r>
              <a:rPr sz="12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，是天然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的强效抗氧化剂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，保护细胞免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受自由基侵害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，在恶性细胞的影响下减缓细胞衰老。</a:t>
            </a:r>
            <a:endParaRPr lang="en-US" altLang="en-US" sz="1200" dirty="0"/>
          </a:p>
          <a:p>
            <a:pPr marL="12700" algn="l" rtl="0" eaLnBrk="0">
              <a:lnSpc>
                <a:spcPct val="95000"/>
              </a:lnSpc>
              <a:spcBef>
                <a:spcPts val="1045"/>
              </a:spcBef>
            </a:pP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</a:t>
            </a:r>
            <a:r>
              <a:rPr sz="1200" b="1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西蓝花、</a:t>
            </a:r>
            <a:r>
              <a:rPr sz="1200" b="1" kern="0" spc="-24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亚麻籽、</a:t>
            </a:r>
            <a:r>
              <a:rPr sz="1200" b="1" kern="0" spc="-2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金雀异黄素和</a:t>
            </a:r>
            <a:r>
              <a:rPr sz="1200" b="1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</a:t>
            </a:r>
            <a:r>
              <a:rPr sz="1200" b="1" kern="0" spc="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ppm</a:t>
            </a:r>
            <a:r>
              <a:rPr sz="12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四大草本提取物</a:t>
            </a:r>
            <a:r>
              <a:rPr sz="12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，调理修复增生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，减轻疼痛</a:t>
            </a:r>
            <a:r>
              <a:rPr sz="12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，并有</a:t>
            </a:r>
            <a:endParaRPr lang="en-US" altLang="en-US" sz="1200" dirty="0"/>
          </a:p>
          <a:p>
            <a:pPr marL="13335" algn="l" rtl="0" eaLnBrk="0">
              <a:lnSpc>
                <a:spcPts val="2270"/>
              </a:lnSpc>
            </a:pP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效预防癌症发生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，抑制不良细胞</a:t>
            </a:r>
            <a:r>
              <a:rPr sz="12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的增殖、</a:t>
            </a:r>
            <a:r>
              <a:rPr sz="1200" kern="0" spc="-2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生长</a:t>
            </a:r>
            <a:r>
              <a:rPr sz="1200" kern="0" spc="-1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，并诱导其凋亡</a:t>
            </a:r>
            <a:r>
              <a:rPr sz="12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200" dirty="0"/>
          </a:p>
        </p:txBody>
      </p:sp>
      <p:sp>
        <p:nvSpPr>
          <p:cNvPr id="6" name="textbox 6"/>
          <p:cNvSpPr/>
          <p:nvPr/>
        </p:nvSpPr>
        <p:spPr>
          <a:xfrm>
            <a:off x="292451" y="3769264"/>
            <a:ext cx="3161029" cy="27387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3970" algn="l" rtl="0" eaLnBrk="0">
              <a:lnSpc>
                <a:spcPct val="97000"/>
              </a:lnSpc>
            </a:pPr>
            <a:r>
              <a:rPr sz="12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服用方式：</a:t>
            </a:r>
            <a:r>
              <a:rPr sz="12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每日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r>
              <a:rPr sz="12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随餐服用</a:t>
            </a:r>
            <a:endParaRPr lang="en-US" altLang="en-US" sz="1200" dirty="0"/>
          </a:p>
          <a:p>
            <a:pPr marL="12700" algn="l" rtl="0" eaLnBrk="0">
              <a:lnSpc>
                <a:spcPct val="139000"/>
              </a:lnSpc>
              <a:spcBef>
                <a:spcPts val="1100"/>
              </a:spcBef>
            </a:pPr>
            <a:r>
              <a:rPr lang="zh-CN"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注意事项</a:t>
            </a: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孕妇及哺乳期妇女、处于经期中的妇女慎用；对海藻、蒲公英等成分过敏者慎用；服用抗凝血药物的人群、肝功能受损者服用前请咨询医生建议。</a:t>
            </a:r>
            <a:endParaRPr sz="1200" kern="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9000"/>
              </a:lnSpc>
              <a:spcBef>
                <a:spcPts val="1100"/>
              </a:spcBef>
            </a:pPr>
            <a:r>
              <a:rPr sz="1200" b="1" kern="0" spc="70" dirty="0">
                <a:solidFill>
                  <a:srgbClr val="D470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发货说明：</a:t>
            </a:r>
            <a:r>
              <a:rPr sz="1200" b="1" kern="0" spc="-240" dirty="0">
                <a:solidFill>
                  <a:srgbClr val="D470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保税仓直发</a:t>
            </a:r>
            <a:r>
              <a:rPr sz="12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，港澳台不发货</a:t>
            </a:r>
            <a:r>
              <a:rPr sz="12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，偏</a:t>
            </a:r>
            <a:endParaRPr lang="en-US" altLang="en-US" sz="1200" dirty="0"/>
          </a:p>
          <a:p>
            <a:pPr marL="13335" algn="l" rtl="0" eaLnBrk="0">
              <a:lnSpc>
                <a:spcPts val="2480"/>
              </a:lnSpc>
            </a:pPr>
            <a:r>
              <a:rPr sz="12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远地区包邮</a:t>
            </a:r>
            <a:endParaRPr lang="en-US" altLang="en-US" sz="1200" dirty="0"/>
          </a:p>
          <a:p>
            <a:pPr marL="12700" algn="l" rtl="0" eaLnBrk="0">
              <a:lnSpc>
                <a:spcPct val="97000"/>
              </a:lnSpc>
              <a:spcBef>
                <a:spcPts val="1230"/>
              </a:spcBef>
            </a:pPr>
            <a:r>
              <a:rPr sz="12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快递说明：</a:t>
            </a:r>
            <a:r>
              <a:rPr sz="12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小时内</a:t>
            </a:r>
            <a:r>
              <a:rPr sz="12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2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顺丰</a:t>
            </a:r>
            <a:r>
              <a:rPr sz="12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2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货</a:t>
            </a:r>
            <a:endParaRPr lang="en-US" altLang="en-US" sz="1200" dirty="0"/>
          </a:p>
          <a:p>
            <a:pPr algn="l" rtl="0" eaLnBrk="0">
              <a:lnSpc>
                <a:spcPct val="100000"/>
              </a:lnSpc>
            </a:pPr>
            <a:endParaRPr lang="en-US" altLang="en-US" sz="900" dirty="0"/>
          </a:p>
          <a:p>
            <a:pPr marL="13335" algn="l" rtl="0" eaLnBrk="0">
              <a:lnSpc>
                <a:spcPct val="98000"/>
              </a:lnSpc>
              <a:spcBef>
                <a:spcPts val="5"/>
              </a:spcBef>
            </a:pPr>
            <a:r>
              <a:rPr sz="12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售后说明：</a:t>
            </a:r>
            <a:r>
              <a:rPr sz="1200" b="1" kern="0" spc="-2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跨境产品不支持七天无理由</a:t>
            </a:r>
            <a:endParaRPr lang="en-US" altLang="en-US" sz="12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48455" y="646176"/>
            <a:ext cx="1043939" cy="37337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648455" y="1071371"/>
            <a:ext cx="1043939" cy="3733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648455" y="1498091"/>
            <a:ext cx="1043939" cy="373379"/>
          </a:xfrm>
          <a:prstGeom prst="rect">
            <a:avLst/>
          </a:prstGeom>
        </p:spPr>
      </p:pic>
      <p:graphicFrame>
        <p:nvGraphicFramePr>
          <p:cNvPr id="16" name="table 1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3641725" y="639445"/>
          <a:ext cx="3446780" cy="1232535"/>
        </p:xfrm>
        <a:graphic>
          <a:graphicData uri="http://schemas.openxmlformats.org/drawingml/2006/table">
            <a:tbl>
              <a:tblPr/>
              <a:tblGrid>
                <a:gridCol w="1130300"/>
                <a:gridCol w="2316480"/>
              </a:tblGrid>
              <a:tr h="412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7112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产品名称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1009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CareMeet</a:t>
                      </a:r>
                      <a:r>
                        <a:rPr lang="zh-CN" sz="1500" kern="0" spc="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结节消免疫</a:t>
                      </a:r>
                      <a:r>
                        <a:rPr lang="zh-CN" sz="1500" kern="0" spc="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宝</a:t>
                      </a:r>
                      <a:endParaRPr lang="zh-CN" sz="1500" kern="0" spc="160" dirty="0">
                        <a:solidFill>
                          <a:srgbClr val="40404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0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7175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发货时间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700" dirty="0"/>
                    </a:p>
                    <a:p>
                      <a:pPr marL="9398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48</a:t>
                      </a: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小时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marL="17462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500" b="1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日常价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93980" algn="l" rtl="0" eaLnBrk="0">
                        <a:lnSpc>
                          <a:spcPts val="2175"/>
                        </a:lnSpc>
                        <a:spcBef>
                          <a:spcPts val="5"/>
                        </a:spcBef>
                      </a:pPr>
                      <a:endParaRPr lang="en-US" altLang="en-US" sz="15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01711" y="1498091"/>
            <a:ext cx="1043940" cy="373379"/>
          </a:xfrm>
          <a:prstGeom prst="rect">
            <a:avLst/>
          </a:prstGeom>
        </p:spPr>
      </p:pic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7594600" y="1491615"/>
          <a:ext cx="3745864" cy="385445"/>
        </p:xfrm>
        <a:graphic>
          <a:graphicData uri="http://schemas.openxmlformats.org/drawingml/2006/table">
            <a:tbl>
              <a:tblPr/>
              <a:tblGrid>
                <a:gridCol w="1050925"/>
                <a:gridCol w="2694939"/>
              </a:tblGrid>
              <a:tr h="385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1543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2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直播价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93345" algn="l" rtl="0" eaLnBrk="0">
                        <a:lnSpc>
                          <a:spcPts val="2175"/>
                        </a:lnSpc>
                        <a:spcBef>
                          <a:spcPts val="5"/>
                        </a:spcBef>
                      </a:pPr>
                      <a:endParaRPr lang="en-US" altLang="en-US" sz="15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1711" y="646176"/>
            <a:ext cx="1043940" cy="373379"/>
          </a:xfrm>
          <a:prstGeom prst="rect">
            <a:avLst/>
          </a:prstGeom>
        </p:spPr>
      </p:pic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7594600" y="639445"/>
          <a:ext cx="3203575" cy="385445"/>
        </p:xfrm>
        <a:graphic>
          <a:graphicData uri="http://schemas.openxmlformats.org/drawingml/2006/table">
            <a:tbl>
              <a:tblPr/>
              <a:tblGrid>
                <a:gridCol w="1050925"/>
                <a:gridCol w="2152650"/>
              </a:tblGrid>
              <a:tr h="385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7112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2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产品规格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300" dirty="0"/>
                    </a:p>
                    <a:p>
                      <a:pPr marL="98425" algn="l" rtl="0" eaLnBrk="0">
                        <a:lnSpc>
                          <a:spcPts val="2175"/>
                        </a:lnSpc>
                        <a:spcBef>
                          <a:spcPts val="5"/>
                        </a:spcBef>
                      </a:pP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</a:t>
                      </a: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粒</a:t>
                      </a: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瓶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01711" y="1071371"/>
            <a:ext cx="1043940" cy="373380"/>
          </a:xfrm>
          <a:prstGeom prst="rect">
            <a:avLst/>
          </a:prstGeom>
        </p:spPr>
      </p:pic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7594600" y="1065529"/>
          <a:ext cx="3203575" cy="385445"/>
        </p:xfrm>
        <a:graphic>
          <a:graphicData uri="http://schemas.openxmlformats.org/drawingml/2006/table">
            <a:tbl>
              <a:tblPr/>
              <a:tblGrid>
                <a:gridCol w="1050925"/>
                <a:gridCol w="2152650"/>
              </a:tblGrid>
              <a:tr h="385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1536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发货地</a:t>
                      </a:r>
                      <a:endParaRPr lang="en-US" altLang="en-US" sz="15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9588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lang="zh-CN" altLang="en-US" sz="1500" dirty="0">
                          <a:ea typeface="宋体" panose="02010600030101010101" pitchFamily="2" charset="-122"/>
                        </a:rPr>
                        <a:t>郑州保税仓</a:t>
                      </a:r>
                      <a:endParaRPr lang="zh-CN" altLang="en-US" sz="1500" dirty="0"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0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30"/>
          <p:cNvSpPr/>
          <p:nvPr/>
        </p:nvSpPr>
        <p:spPr>
          <a:xfrm>
            <a:off x="398145" y="107950"/>
            <a:ext cx="2365375" cy="357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lang="zh-CN"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结节消免疫</a:t>
            </a:r>
            <a:r>
              <a:rPr lang="zh-CN"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</a:t>
            </a:r>
            <a:endParaRPr lang="zh-CN" sz="2300" b="1" kern="0" spc="48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ect"/>
          <p:cNvSpPr/>
          <p:nvPr/>
        </p:nvSpPr>
        <p:spPr>
          <a:xfrm>
            <a:off x="3632200" y="2109470"/>
            <a:ext cx="15875" cy="4409439"/>
          </a:xfrm>
          <a:prstGeom prst="rect">
            <a:avLst/>
          </a:prstGeom>
          <a:solidFill>
            <a:srgbClr val="D4707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" y="1203325"/>
            <a:ext cx="2780030" cy="2118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7580376" y="890904"/>
          <a:ext cx="3991610" cy="5688330"/>
        </p:xfrm>
        <a:graphic>
          <a:graphicData uri="http://schemas.openxmlformats.org/drawingml/2006/table">
            <a:tbl>
              <a:tblPr/>
              <a:tblGrid>
                <a:gridCol w="2114550"/>
                <a:gridCol w="1877060"/>
              </a:tblGrid>
              <a:tr h="3613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8934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成分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300" dirty="0"/>
                    </a:p>
                    <a:p>
                      <a:pPr marL="311785" algn="l" rtl="0" eaLnBrk="0">
                        <a:lnSpc>
                          <a:spcPts val="1765"/>
                        </a:lnSpc>
                        <a:spcBef>
                          <a:spcPts val="0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片添加量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mg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CFD1"/>
                    </a:solidFill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6470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海带提取物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85344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9729">
                <a:tc>
                  <a:txBody>
                    <a:bodyPr/>
                    <a:p>
                      <a:pPr marL="562610" algn="l" rtl="0" eaLnBrk="0">
                        <a:lnSpc>
                          <a:spcPct val="167000"/>
                        </a:lnSpc>
                        <a:spcBef>
                          <a:spcPts val="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黑豆壳提取物</a:t>
                      </a:r>
                      <a:endParaRPr lang="zh-CN" sz="1200" kern="0" spc="90" dirty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p>
                      <a:pPr marL="853440" algn="l" rtl="0" eaLnBrk="0">
                        <a:lnSpc>
                          <a:spcPct val="166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en-US" altLang="en-US" sz="1200" dirty="0"/>
                        <a:t>50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56261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蒲公英提取物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5280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64579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金雀异黄素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3058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5.2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538480" algn="l" rtl="0" eaLnBrk="0">
                        <a:lnSpc>
                          <a:spcPts val="1765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二吲哚基甲烷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178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5632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橄榄果提取物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5344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5664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西兰花提取物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178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5645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亚麻籽提取物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534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64643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玫瑰果提取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81788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600" dirty="0"/>
                    </a:p>
                    <a:p>
                      <a:pPr marL="564515" algn="l" rtl="0" eaLnBrk="0">
                        <a:lnSpc>
                          <a:spcPct val="97000"/>
                        </a:lnSpc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夏</a:t>
                      </a:r>
                      <a:r>
                        <a:rPr lang="zh-CN"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枯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草提取物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178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30861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富硒麦芽粉</a:t>
                      </a:r>
                      <a:r>
                        <a:rPr sz="12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ppm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5090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25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719455" algn="l" rtl="0" eaLnBrk="0">
                        <a:lnSpc>
                          <a:spcPts val="1765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维生素</a:t>
                      </a: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b1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2994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6.7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CFD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719455" algn="l" rtl="0" eaLnBrk="0">
                        <a:lnSpc>
                          <a:spcPts val="1765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维生素</a:t>
                      </a: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b6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8413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1.2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8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400" dirty="0"/>
                    </a:p>
                    <a:p>
                      <a:pPr marL="673100" algn="l" rtl="0" eaLnBrk="0">
                        <a:lnSpc>
                          <a:spcPts val="1765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维生素</a:t>
                      </a: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b12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CF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7842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0.22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3A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CFD1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8"/>
          <p:cNvSpPr/>
          <p:nvPr/>
        </p:nvSpPr>
        <p:spPr>
          <a:xfrm>
            <a:off x="3200400" y="1418590"/>
            <a:ext cx="4210685" cy="4293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970" algn="l" rtl="0" eaLnBrk="0">
              <a:lnSpc>
                <a:spcPts val="1765"/>
              </a:lnSpc>
            </a:pPr>
            <a:r>
              <a:rPr sz="12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规格：</a:t>
            </a:r>
            <a:r>
              <a:rPr sz="1200" b="1" kern="0" spc="-1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5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</a:t>
            </a:r>
            <a:r>
              <a:rPr sz="1200" kern="0" spc="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粒</a:t>
            </a:r>
            <a:r>
              <a:rPr sz="1200" kern="0" spc="5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瓶</a:t>
            </a:r>
            <a:endParaRPr lang="en-US" altLang="en-US" sz="1200" dirty="0"/>
          </a:p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8000"/>
              </a:lnSpc>
              <a:spcBef>
                <a:spcPts val="365"/>
              </a:spcBef>
            </a:pPr>
            <a:r>
              <a:rPr sz="12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剂型：</a:t>
            </a:r>
            <a:r>
              <a:rPr sz="12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片剂</a:t>
            </a:r>
            <a:endParaRPr lang="en-US" altLang="en-US" sz="1200" dirty="0"/>
          </a:p>
          <a:p>
            <a:pPr algn="l" rtl="0" eaLnBrk="0">
              <a:lnSpc>
                <a:spcPct val="139000"/>
              </a:lnSpc>
            </a:pPr>
            <a:endParaRPr lang="en-US" altLang="en-US" sz="1000" dirty="0"/>
          </a:p>
          <a:p>
            <a:pPr marL="14605" algn="l" rtl="0" eaLnBrk="0">
              <a:lnSpc>
                <a:spcPct val="97000"/>
              </a:lnSpc>
              <a:spcBef>
                <a:spcPts val="365"/>
              </a:spcBef>
            </a:pPr>
            <a:r>
              <a:rPr sz="12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建议用量：</a:t>
            </a:r>
            <a:r>
              <a:rPr sz="12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每天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粒</a:t>
            </a:r>
            <a:r>
              <a:rPr sz="12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2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随餐吞服</a:t>
            </a:r>
            <a:endParaRPr lang="en-US" altLang="en-US" sz="1200" dirty="0"/>
          </a:p>
          <a:p>
            <a:pPr marL="13970" algn="l" rtl="0" eaLnBrk="0">
              <a:lnSpc>
                <a:spcPct val="149000"/>
              </a:lnSpc>
              <a:spcBef>
                <a:spcPts val="1380"/>
              </a:spcBef>
            </a:pPr>
            <a:r>
              <a:rPr sz="1200" b="1" kern="0" spc="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产品功效：</a:t>
            </a:r>
            <a:r>
              <a:rPr sz="1200" b="1" kern="0" spc="-1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改善肺部</a:t>
            </a:r>
            <a:r>
              <a:rPr lang="en-US" alt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甲状腺</a:t>
            </a:r>
            <a:r>
              <a:rPr lang="en-US" alt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乳腺等体内结节问题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活血化瘀消炎镇痛</a:t>
            </a:r>
            <a:r>
              <a:rPr 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改善内分泌紊乱</a:t>
            </a:r>
            <a:r>
              <a:rPr sz="12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平衡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体内雌性激素水平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提升免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疫系统功能</a:t>
            </a:r>
            <a:r>
              <a:rPr sz="12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提高机体的抗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氧化力</a:t>
            </a:r>
            <a:endParaRPr lang="en-US" altLang="en-US" sz="12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15875" algn="l" rtl="0" eaLnBrk="0" fontAlgn="auto">
              <a:lnSpc>
                <a:spcPct val="149000"/>
              </a:lnSpc>
              <a:spcBef>
                <a:spcPts val="300"/>
              </a:spcBef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适用人群：</a:t>
            </a:r>
            <a:r>
              <a:rPr sz="1200" b="1" kern="0" spc="-2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患有乳腺</a:t>
            </a:r>
            <a:r>
              <a:rPr lang="en-US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肺结节</a:t>
            </a:r>
            <a:r>
              <a:rPr lang="en-US" altLang="zh-CN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甲状腺结节等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健康问题、</a:t>
            </a:r>
            <a:r>
              <a:rPr sz="1200" kern="0" spc="-2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需要预防</a:t>
            </a:r>
            <a:r>
              <a:rPr lang="zh-CN"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问题、</a:t>
            </a:r>
            <a:r>
              <a:rPr sz="12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心情郁结、</a:t>
            </a:r>
            <a:r>
              <a:rPr sz="12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压力过大、</a:t>
            </a:r>
            <a:r>
              <a:rPr sz="1200" kern="0" spc="-2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焦虑失眠</a:t>
            </a:r>
            <a:r>
              <a:rPr sz="12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</a:t>
            </a:r>
            <a:endParaRPr lang="en-US" altLang="en-US" sz="12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13335" algn="l" rtl="0" eaLnBrk="0">
              <a:lnSpc>
                <a:spcPct val="149000"/>
              </a:lnSpc>
              <a:spcBef>
                <a:spcPts val="365"/>
              </a:spcBef>
            </a:pPr>
            <a:r>
              <a:rPr sz="12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禁用人群：</a:t>
            </a:r>
            <a:r>
              <a:rPr sz="12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孕妇及哺乳期妇女、处于经期中的妇女慎用；对海藻、蒲公英等成分过敏者慎用；服用抗凝血药物的人群、肝功能受损者服用前请咨询医生建议。</a:t>
            </a:r>
            <a:endParaRPr sz="1200" kern="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87705" y="108001"/>
            <a:ext cx="2762885" cy="357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产品信息</a:t>
            </a:r>
            <a:endParaRPr lang="en-US" altLang="en-US" sz="2300" dirty="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18155" y="1331595"/>
            <a:ext cx="12700" cy="43808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5" y="2369820"/>
            <a:ext cx="2780030" cy="21183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655252" y="1783988"/>
            <a:ext cx="6944359" cy="40894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海带提取物：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调节养护，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纠正内分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泌失调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240"/>
              </a:spcBef>
            </a:pPr>
            <a:r>
              <a:rPr sz="1400" kern="0" spc="9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二吲哚基甲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烷：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调节改善激素平衡，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有效抗衰老</a:t>
            </a:r>
            <a:endParaRPr lang="en-US" altLang="en-US" sz="1400" dirty="0"/>
          </a:p>
          <a:p>
            <a:pPr marL="12700" algn="l" rtl="0" eaLnBrk="0">
              <a:lnSpc>
                <a:spcPct val="92000"/>
              </a:lnSpc>
              <a:spcBef>
                <a:spcPts val="1225"/>
              </a:spcBef>
            </a:pPr>
            <a:r>
              <a:rPr sz="1400" kern="0" spc="8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维生素B族</a:t>
            </a:r>
            <a:r>
              <a:rPr sz="1400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能量代谢</a:t>
            </a:r>
            <a:r>
              <a:rPr lang="zh-CN"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，缓解焦虑情绪</a:t>
            </a:r>
            <a:endParaRPr sz="1400" kern="0" spc="8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西蓝花提取物：</a:t>
            </a:r>
            <a:r>
              <a:rPr sz="14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补充有益营养物质，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缓解</a:t>
            </a:r>
            <a:r>
              <a:rPr lang="zh-CN"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异常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增生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240"/>
              </a:spcBef>
            </a:pP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亚麻籽提取物：</a:t>
            </a:r>
            <a:r>
              <a:rPr sz="1400" b="1" kern="0" spc="-2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阻隔隐患，</a:t>
            </a:r>
            <a:r>
              <a:rPr lang="zh-CN"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预防结节产生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1400" kern="0" spc="-29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240"/>
              </a:spcBef>
            </a:pPr>
            <a:endParaRPr lang="en-US" altLang="en-US" sz="1000" dirty="0"/>
          </a:p>
          <a:p>
            <a:pPr marL="21590" algn="l" rtl="0" eaLnBrk="0">
              <a:lnSpc>
                <a:spcPct val="91000"/>
              </a:lnSpc>
            </a:pP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•    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蒲公英提取物</a:t>
            </a: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：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消肿散结的作用 ，具有舒缓增生带来的疼痛</a:t>
            </a:r>
            <a:endParaRPr lang="en-US" altLang="en-US" sz="1000" dirty="0"/>
          </a:p>
          <a:p>
            <a:pPr marL="12700" algn="l" rtl="0" eaLnBrk="0">
              <a:lnSpc>
                <a:spcPct val="143000"/>
              </a:lnSpc>
              <a:spcBef>
                <a:spcPts val="425"/>
              </a:spcBef>
            </a:pPr>
            <a:r>
              <a:rPr sz="1400" kern="0" spc="7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金雀异黄素：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抑制不良细胞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的增殖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生长，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并诱导其凋亡</a:t>
            </a:r>
            <a:endParaRPr lang="en-US" altLang="en-US" sz="1400" dirty="0"/>
          </a:p>
          <a:p>
            <a:pPr marL="12700" algn="l" rtl="0" eaLnBrk="0">
              <a:lnSpc>
                <a:spcPct val="143000"/>
              </a:lnSpc>
            </a:pPr>
            <a:r>
              <a:rPr sz="1400" kern="0" spc="9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lang="en-US" sz="1400" kern="0" spc="9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夏枯草提</a:t>
            </a:r>
            <a:r>
              <a:rPr sz="1400" b="1" kern="0" spc="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取物</a:t>
            </a:r>
            <a:r>
              <a:rPr sz="1400" b="1" kern="0" spc="-1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具有良好的散结消肿的功效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，对于体内异常增殖的细胞有一定的抑制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作用。</a:t>
            </a:r>
            <a:endParaRPr sz="1400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indent="0" algn="l" rtl="0" eaLnBrk="0">
              <a:lnSpc>
                <a:spcPct val="143000"/>
              </a:lnSpc>
              <a:buFont typeface="Wingdings" panose="05000000000000000000" charset="0"/>
              <a:buNone/>
            </a:pPr>
            <a:r>
              <a:rPr sz="1400" kern="0" spc="9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•   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C3G</a:t>
            </a:r>
            <a:r>
              <a:rPr lang="zh-CN"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黑豆皮提取物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改善肿瘤附近的微小血管循环，抑制肿瘤细胞自主性和非自主性自噬，影响肿瘤微环境，从而显著抑制肿瘤生长</a:t>
            </a:r>
            <a:endParaRPr sz="1400" kern="0" spc="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8115300" y="1882140"/>
            <a:ext cx="3531234" cy="3406775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lang="en-US" altLang="en-US" sz="1000" dirty="0"/>
          </a:p>
          <a:p>
            <a:pPr algn="l" rtl="0" eaLnBrk="0">
              <a:lnSpc>
                <a:spcPct val="136000"/>
              </a:lnSpc>
            </a:pPr>
            <a:endParaRPr lang="en-US" altLang="en-US" sz="1000" dirty="0"/>
          </a:p>
          <a:p>
            <a:pPr marL="179070" indent="24130" algn="l" rtl="0" eaLnBrk="0">
              <a:lnSpc>
                <a:spcPct val="122000"/>
              </a:lnSpc>
              <a:spcBef>
                <a:spcPts val="5"/>
              </a:spcBef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▶</a:t>
            </a:r>
            <a:r>
              <a:rPr sz="1500" b="1" kern="0" spc="-16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身体所</a:t>
            </a:r>
            <a:r>
              <a:rPr lang="zh-CN"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养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和微量元素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500" b="1" kern="0" spc="-1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促进营养吸收</a:t>
            </a:r>
            <a:r>
              <a:rPr sz="1500" b="1" kern="0" spc="-2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5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79070" indent="24130" algn="l" rtl="0" eaLnBrk="0">
              <a:lnSpc>
                <a:spcPct val="117000"/>
              </a:lnSpc>
              <a:spcBef>
                <a:spcPts val="460"/>
              </a:spcBef>
            </a:pP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▶</a:t>
            </a:r>
            <a:r>
              <a:rPr sz="1500" b="1" kern="0" spc="-18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500" b="1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织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胞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 ，</a:t>
            </a:r>
            <a:r>
              <a:rPr sz="1500" b="1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500" b="1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温和调节激素平衡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500" b="1" kern="0" spc="-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改善内分泌   </a:t>
            </a:r>
            <a:r>
              <a:rPr sz="15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</a:t>
            </a:r>
            <a:r>
              <a:rPr sz="1500" b="1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203835" algn="l" defTabSz="914400" rtl="0" eaLnBrk="0">
              <a:lnSpc>
                <a:spcPct val="96000"/>
              </a:lnSpc>
              <a:spcBef>
                <a:spcPts val="460"/>
              </a:spcBef>
              <a:tabLst>
                <a:tab pos="3402330" algn="l"/>
              </a:tabLst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▶</a:t>
            </a:r>
            <a:r>
              <a:rPr sz="1500" b="1" kern="0" spc="-18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</a:t>
            </a:r>
            <a:r>
              <a:rPr sz="15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zh-CN"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消散、抑制作用，</a:t>
            </a:r>
            <a:r>
              <a:rPr sz="15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</a:t>
            </a:r>
            <a:r>
              <a:rPr lang="zh-CN" sz="15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肿胀</a:t>
            </a:r>
            <a:r>
              <a:rPr sz="15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疼痛 ，</a:t>
            </a:r>
            <a:r>
              <a:rPr sz="15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并有效预防癌症发生</a:t>
            </a:r>
            <a:r>
              <a:rPr sz="1500" b="1" kern="0" spc="-2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500" dirty="0"/>
          </a:p>
        </p:txBody>
      </p:sp>
      <p:sp>
        <p:nvSpPr>
          <p:cNvPr id="52" name="textbox 52"/>
          <p:cNvSpPr/>
          <p:nvPr/>
        </p:nvSpPr>
        <p:spPr>
          <a:xfrm>
            <a:off x="584200" y="109219"/>
            <a:ext cx="5557520" cy="1216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6510" algn="l" rtl="0" eaLnBrk="0">
              <a:lnSpc>
                <a:spcPct val="94000"/>
              </a:lnSpc>
            </a:pPr>
            <a:r>
              <a:rPr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成分功效</a:t>
            </a:r>
            <a:endParaRPr lang="en-US" altLang="en-US" sz="23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20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000" b="1" kern="0" spc="-4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2000" b="1" kern="0" spc="-4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   </a:t>
            </a:r>
            <a:r>
              <a:rPr sz="20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种有益成分调节激素平衡</a:t>
            </a:r>
            <a:r>
              <a:rPr sz="2000" b="1" kern="0" spc="-2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kern="0" spc="-4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改善气血运行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654684" y="1807583"/>
            <a:ext cx="7000875" cy="2087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l" rtl="0" eaLnBrk="0">
              <a:lnSpc>
                <a:spcPct val="109000"/>
              </a:lnSpc>
            </a:pPr>
            <a:r>
              <a:rPr sz="1400" kern="0" spc="-1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-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具有抗氧化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，清除自由基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，能够增强患者免疫力。</a:t>
            </a:r>
            <a:endParaRPr lang="en-US" altLang="en-US" sz="1400" dirty="0"/>
          </a:p>
          <a:p>
            <a:pPr marL="12700" algn="l" rtl="0" eaLnBrk="0">
              <a:lnSpc>
                <a:spcPts val="1855"/>
              </a:lnSpc>
              <a:spcBef>
                <a:spcPts val="1120"/>
              </a:spcBef>
            </a:pP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——10%羟基酪醇</a:t>
            </a:r>
            <a:r>
              <a:rPr sz="1400" b="1" kern="0" spc="-1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可作为天然的抗菌、抗病毒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和杀真菌产品。橄榄多酚类物质具有增</a:t>
            </a:r>
            <a:endParaRPr lang="en-US" altLang="en-US" sz="1400" dirty="0"/>
          </a:p>
          <a:p>
            <a:pPr marL="14605" indent="3175" algn="l" rtl="0" eaLnBrk="0">
              <a:lnSpc>
                <a:spcPct val="174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强免疫、抗氧化、抗病毒、抗菌消炎镇痛、解酒护肝。人体很容易吸收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，尤其适合女性进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食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，乳腺增生患者可以增强机体抵抗力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，缓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解疼痛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，修复损伤</a:t>
            </a:r>
            <a:r>
              <a:rPr sz="14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，促进疾病恢复。</a:t>
            </a:r>
            <a:endParaRPr lang="en-US" altLang="en-US" sz="1400" dirty="0"/>
          </a:p>
        </p:txBody>
      </p:sp>
      <p:sp>
        <p:nvSpPr>
          <p:cNvPr id="58" name="textbox 58"/>
          <p:cNvSpPr/>
          <p:nvPr/>
        </p:nvSpPr>
        <p:spPr>
          <a:xfrm>
            <a:off x="8115300" y="1882140"/>
            <a:ext cx="3531235" cy="265938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203835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▶</a:t>
            </a:r>
            <a:r>
              <a:rPr sz="1500" b="1" kern="0" spc="-18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 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</a:t>
            </a:r>
            <a:r>
              <a:rPr lang="zh-CN"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抗力</a:t>
            </a:r>
            <a:r>
              <a:rPr sz="1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，修复细胞损伤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27000"/>
              </a:lnSpc>
            </a:pPr>
            <a:endParaRPr lang="en-US" altLang="en-US" sz="300" dirty="0"/>
          </a:p>
          <a:p>
            <a:pPr marL="177800" indent="25400" algn="l" rtl="0" eaLnBrk="0">
              <a:lnSpc>
                <a:spcPct val="128000"/>
              </a:lnSpc>
            </a:pP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▶</a:t>
            </a:r>
            <a:r>
              <a:rPr sz="1500" b="1" kern="0" spc="-180" dirty="0">
                <a:solidFill>
                  <a:srgbClr val="FFFFFF">
                    <a:alpha val="100000"/>
                  </a:srgbClr>
                </a:solidFill>
                <a:latin typeface="Yu Gothic UI" panose="020B0500000000000000" charset="-128"/>
                <a:ea typeface="Yu Gothic UI" panose="020B0500000000000000" charset="-128"/>
                <a:cs typeface="Yu Gothic UI" panose="020B0500000000000000" charset="-128"/>
              </a:rPr>
              <a:t> 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激活腺体细胞活性、</a:t>
            </a:r>
            <a:r>
              <a:rPr sz="1500" b="1" kern="0" spc="-3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有效缓解疼     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痛带来的困扰</a:t>
            </a:r>
            <a:endParaRPr lang="en-US" altLang="en-US" sz="1500" dirty="0"/>
          </a:p>
        </p:txBody>
      </p:sp>
      <p:sp>
        <p:nvSpPr>
          <p:cNvPr id="60" name="textbox 60"/>
          <p:cNvSpPr/>
          <p:nvPr/>
        </p:nvSpPr>
        <p:spPr>
          <a:xfrm>
            <a:off x="584200" y="109219"/>
            <a:ext cx="3957320" cy="1216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6510" algn="l" rtl="0" eaLnBrk="0">
              <a:lnSpc>
                <a:spcPct val="94000"/>
              </a:lnSpc>
            </a:pPr>
            <a:r>
              <a:rPr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成分功效</a:t>
            </a:r>
            <a:endParaRPr lang="en-US" altLang="en-US" sz="23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20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000" b="1" kern="0" spc="-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3种修复成分</a:t>
            </a:r>
            <a:r>
              <a:rPr sz="20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b="1" kern="0" spc="-4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增强免疫</a:t>
            </a:r>
            <a:endParaRPr lang="en-US" altLang="en-US" sz="2000" dirty="0"/>
          </a:p>
        </p:txBody>
      </p:sp>
      <p:sp>
        <p:nvSpPr>
          <p:cNvPr id="62" name="textbox 62"/>
          <p:cNvSpPr/>
          <p:nvPr/>
        </p:nvSpPr>
        <p:spPr>
          <a:xfrm>
            <a:off x="654617" y="3346009"/>
            <a:ext cx="6991984" cy="5765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90195" indent="-278130" algn="l" rtl="0" eaLnBrk="0">
              <a:lnSpc>
                <a:spcPct val="128000"/>
              </a:lnSpc>
              <a:spcBef>
                <a:spcPts val="1240"/>
              </a:spcBef>
            </a:pPr>
            <a:r>
              <a:rPr sz="1400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400" b="1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2000ppm有机硒：</a:t>
            </a:r>
            <a:r>
              <a:rPr sz="14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强抗氧化能力， 有助于调节内分泌的新陈代谢， 对于细胞的 生长起着重要的作用， 所以对于提高免疫力非常有作用</a:t>
            </a:r>
            <a:endParaRPr sz="1400" kern="0" spc="20" dirty="0">
              <a:solidFill>
                <a:srgbClr val="D46F7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400" b="1" kern="0" spc="20" dirty="0">
              <a:solidFill>
                <a:srgbClr val="D46F7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400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endParaRPr lang="en-US" altLang="en-US" sz="1400" dirty="0"/>
          </a:p>
        </p:txBody>
      </p:sp>
      <p:sp>
        <p:nvSpPr>
          <p:cNvPr id="2" name="文本框 1"/>
          <p:cNvSpPr txBox="1"/>
          <p:nvPr/>
        </p:nvSpPr>
        <p:spPr>
          <a:xfrm>
            <a:off x="584200" y="4416425"/>
            <a:ext cx="6797040" cy="857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90195" indent="-278130" algn="l" rtl="0" eaLnBrk="0">
              <a:lnSpc>
                <a:spcPct val="128000"/>
              </a:lnSpc>
              <a:spcBef>
                <a:spcPts val="5"/>
              </a:spcBef>
            </a:pP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•   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玫瑰果提取物：</a:t>
            </a:r>
            <a:r>
              <a:rPr sz="1400" kern="0" spc="2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富含维生素C 、 酚类 、 番茄红素等， 可以降低癌症风险， 预防慢性疾病， 提高免疫力， 改善炎症</a:t>
            </a:r>
            <a:endParaRPr sz="1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1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1335" y="1115060"/>
            <a:ext cx="4342130" cy="5169535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5441729" y="2990776"/>
            <a:ext cx="6243954" cy="1917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815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ThinOgen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®岩藻黄质，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是一种从海带和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裙带菜中提取的天然类胡萝卜素。</a:t>
            </a:r>
            <a:endParaRPr lang="en-US" altLang="en-US" sz="1400" dirty="0"/>
          </a:p>
          <a:p>
            <a:pPr marL="12700" indent="5715" algn="l" rtl="0" eaLnBrk="0">
              <a:lnSpc>
                <a:spcPct val="194000"/>
              </a:lnSpc>
              <a:spcBef>
                <a:spcPts val="40"/>
              </a:spcBef>
            </a:pP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富含碘元素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碘是人体非常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重要的微量元素，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对于人体的脑部发育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代谢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率和身体发育起到关键作用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岩藻黄质可以促使卵巢滤泡黄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体化，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从而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衡激素水平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改善内分泌紊乱问题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源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头解决</a:t>
            </a:r>
            <a:r>
              <a:rPr lang="zh-CN"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岩藻黄质还可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强效抗氧化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</a:t>
            </a:r>
            <a:r>
              <a:rPr lang="zh-CN"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人体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细胞免受自由基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侵害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减少患处炎症伴生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</p:txBody>
      </p:sp>
      <p:sp>
        <p:nvSpPr>
          <p:cNvPr id="70" name="textbox 70"/>
          <p:cNvSpPr/>
          <p:nvPr/>
        </p:nvSpPr>
        <p:spPr>
          <a:xfrm>
            <a:off x="5414263" y="1444700"/>
            <a:ext cx="2677160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20000"/>
              </a:lnSpc>
            </a:pP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Thin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</a:t>
            </a:r>
            <a:r>
              <a:rPr sz="1700" b="1" kern="0" spc="4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藻</a:t>
            </a:r>
            <a:r>
              <a:rPr sz="17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</a:t>
            </a:r>
            <a:endParaRPr lang="en-US" altLang="en-US" sz="1700" dirty="0"/>
          </a:p>
        </p:txBody>
      </p:sp>
      <p:sp>
        <p:nvSpPr>
          <p:cNvPr id="72" name="textbox 72"/>
          <p:cNvSpPr/>
          <p:nvPr/>
        </p:nvSpPr>
        <p:spPr>
          <a:xfrm>
            <a:off x="5413248" y="2250947"/>
            <a:ext cx="2319654" cy="39370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600" dirty="0"/>
          </a:p>
          <a:p>
            <a:pPr marL="131445" algn="l" rtl="0" eaLnBrk="0">
              <a:lnSpc>
                <a:spcPct val="96000"/>
              </a:lnSpc>
            </a:pPr>
            <a:r>
              <a:rPr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独有专利技术生产</a:t>
            </a:r>
            <a:endParaRPr lang="en-US" altLang="en-US" sz="1700" dirty="0"/>
          </a:p>
        </p:txBody>
      </p:sp>
      <p:sp>
        <p:nvSpPr>
          <p:cNvPr id="74" name="textbox 74"/>
          <p:cNvSpPr/>
          <p:nvPr/>
        </p:nvSpPr>
        <p:spPr>
          <a:xfrm>
            <a:off x="7972577" y="2394659"/>
            <a:ext cx="2781935" cy="2184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4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en-US"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WO2012040938A1</a:t>
            </a:r>
            <a:endParaRPr sz="1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586638" y="109829"/>
            <a:ext cx="1433194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</a:t>
            </a:r>
            <a:endParaRPr lang="en-US" altLang="en-US" sz="2300" dirty="0"/>
          </a:p>
        </p:txBody>
      </p:sp>
      <p:sp>
        <p:nvSpPr>
          <p:cNvPr id="2" name="矩形 1"/>
          <p:cNvSpPr/>
          <p:nvPr/>
        </p:nvSpPr>
        <p:spPr>
          <a:xfrm>
            <a:off x="1875790" y="4229735"/>
            <a:ext cx="507365" cy="415925"/>
          </a:xfrm>
          <a:prstGeom prst="rect">
            <a:avLst/>
          </a:prstGeom>
          <a:solidFill>
            <a:srgbClr val="FFF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158490" y="4305300"/>
            <a:ext cx="1185545" cy="602615"/>
          </a:xfrm>
          <a:prstGeom prst="rect">
            <a:avLst/>
          </a:prstGeom>
          <a:solidFill>
            <a:srgbClr val="FFF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80000"/>
              </a:lnSpc>
            </a:pPr>
            <a:r>
              <a:rPr lang="zh-CN" altLang="en-US">
                <a:solidFill>
                  <a:schemeClr val="accent2">
                    <a:lumMod val="50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</a:rPr>
              <a:t>恢复身体正常</a:t>
            </a:r>
            <a:r>
              <a:rPr lang="zh-CN" altLang="en-US">
                <a:solidFill>
                  <a:schemeClr val="accent2">
                    <a:lumMod val="50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</a:rPr>
              <a:t>机能</a:t>
            </a:r>
            <a:endParaRPr lang="zh-CN" altLang="en-US">
              <a:solidFill>
                <a:schemeClr val="accent2">
                  <a:lumMod val="50000"/>
                </a:schemeClr>
              </a:solidFill>
              <a:latin typeface="汉仪粗简黑简" panose="00020600040101010101" charset="-122"/>
              <a:ea typeface="汉仪粗简黑简" panose="0002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58490" y="5494655"/>
            <a:ext cx="1530350" cy="617855"/>
          </a:xfrm>
          <a:prstGeom prst="rect">
            <a:avLst/>
          </a:prstGeom>
          <a:solidFill>
            <a:srgbClr val="FFF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80000"/>
              </a:lnSpc>
            </a:pPr>
            <a:r>
              <a:rPr lang="zh-CN" altLang="en-US">
                <a:solidFill>
                  <a:schemeClr val="accent2">
                    <a:lumMod val="50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</a:rPr>
              <a:t>清除结节增生的隐患</a:t>
            </a:r>
            <a:endParaRPr lang="zh-CN" altLang="en-US">
              <a:solidFill>
                <a:schemeClr val="accent2">
                  <a:lumMod val="50000"/>
                </a:schemeClr>
              </a:solidFill>
              <a:latin typeface="汉仪粗简黑简" panose="00020600040101010101" charset="-122"/>
              <a:ea typeface="汉仪粗简黑简" panose="0002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584200" y="109829"/>
            <a:ext cx="7028180" cy="5763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4605" algn="l" rtl="0" eaLnBrk="0">
              <a:lnSpc>
                <a:spcPct val="94000"/>
              </a:lnSpc>
            </a:pPr>
            <a:r>
              <a:rPr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</a:t>
            </a:r>
            <a:endParaRPr lang="en-US" altLang="en-US" sz="23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610"/>
              </a:spcBef>
            </a:pP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——海带提取物的作用</a:t>
            </a:r>
            <a:endParaRPr lang="en-US" altLang="en-US" sz="20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调节激素水平</a:t>
            </a:r>
            <a:endParaRPr lang="en-US" altLang="en-US" sz="1400" dirty="0"/>
          </a:p>
          <a:p>
            <a:pPr marL="361315" indent="-278130" algn="l" rtl="0" eaLnBrk="0">
              <a:lnSpc>
                <a:spcPct val="140000"/>
              </a:lnSpc>
              <a:spcBef>
                <a:spcPts val="125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海带提取物中的褐藻酸可以通过与雌激素受体结合，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调节激素的释放和代谢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从而平衡激素水平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纠正激素过多或不足引起的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内分泌失调</a:t>
            </a:r>
            <a:r>
              <a:rPr sz="1400" b="1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这对于女性的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例假不调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月经痛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更年期综合征等问题有一定的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改善作用。</a:t>
            </a:r>
            <a:endParaRPr lang="en-US" altLang="en-US" sz="14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抗氧化作用</a:t>
            </a:r>
            <a:endParaRPr lang="en-US" altLang="en-US" sz="1400" dirty="0"/>
          </a:p>
          <a:p>
            <a:pPr marL="363220" indent="-280035" algn="l" rtl="0" eaLnBrk="0">
              <a:lnSpc>
                <a:spcPct val="128000"/>
              </a:lnSpc>
              <a:spcBef>
                <a:spcPts val="124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海带提取物含有丰富的多糖类物质，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具有抗氧化作用，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可以清除体内的自由基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减轻氧化应激对内分泌系统的损伤，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而改善内分泌功能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激活免疫系统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marL="361315" indent="-278130" algn="l" rtl="0" eaLnBrk="0">
              <a:lnSpc>
                <a:spcPct val="128000"/>
              </a:lnSpc>
              <a:spcBef>
                <a:spcPts val="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海带提取物中的多糖类物质可以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活免疫系统的功能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提高机体的抵抗力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免疫性内分泌失调具有一定的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改善作用。</a:t>
            </a:r>
            <a:endParaRPr lang="en-US" altLang="en-US" sz="1400" dirty="0"/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17992" y="958595"/>
            <a:ext cx="2970276" cy="51968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1172" y="940308"/>
            <a:ext cx="4876355" cy="5472683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89392" y="2842164"/>
            <a:ext cx="3502607" cy="4015835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5808581" y="2615838"/>
            <a:ext cx="3113404" cy="18834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9050" algn="l" rtl="0" eaLnBrk="0">
              <a:lnSpc>
                <a:spcPct val="91000"/>
              </a:lnSpc>
            </a:pPr>
            <a:r>
              <a:rPr sz="14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OPEX</a:t>
            </a:r>
            <a:r>
              <a:rPr sz="1400" kern="0" spc="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岩藻黄素的许多药理特性包括</a:t>
            </a:r>
            <a:r>
              <a:rPr sz="1400" b="1" kern="0" spc="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</a:t>
            </a:r>
            <a:endParaRPr lang="en-US" altLang="en-US" sz="14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氧化、抗肿瘤</a:t>
            </a:r>
            <a:r>
              <a:rPr sz="14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。岩藻黄蛋白抑</a:t>
            </a:r>
            <a:r>
              <a:rPr sz="14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制多种肿</a:t>
            </a:r>
            <a:endParaRPr lang="en-US" altLang="en-US" sz="14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瘤细胞的增殖、血管生成、迁移</a:t>
            </a:r>
            <a:r>
              <a:rPr sz="14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、侵袭</a:t>
            </a:r>
            <a:endParaRPr lang="en-US" altLang="en-US" sz="1400" dirty="0"/>
          </a:p>
          <a:p>
            <a:pPr marL="12700" algn="l" rtl="0" eaLnBrk="0">
              <a:lnSpc>
                <a:spcPts val="1815"/>
              </a:lnSpc>
              <a:spcBef>
                <a:spcPts val="1485"/>
              </a:spcBef>
            </a:pPr>
            <a:r>
              <a:rPr sz="14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和转移。并调节miRNA</a:t>
            </a:r>
            <a:r>
              <a:rPr sz="1400" kern="0" spc="-2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，诱</a:t>
            </a:r>
            <a:r>
              <a:rPr sz="1400" kern="0" spc="-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导细胞周期</a:t>
            </a:r>
            <a:endParaRPr lang="en-US" altLang="en-US" sz="14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生长停滞、凋亡和自噬。</a:t>
            </a:r>
            <a:endParaRPr lang="en-US" altLang="en-US" sz="1400" dirty="0"/>
          </a:p>
        </p:txBody>
      </p:sp>
      <p:sp>
        <p:nvSpPr>
          <p:cNvPr id="92" name="textbox 92"/>
          <p:cNvSpPr/>
          <p:nvPr/>
        </p:nvSpPr>
        <p:spPr>
          <a:xfrm>
            <a:off x="5817108" y="1818132"/>
            <a:ext cx="3106420" cy="352425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128270" algn="l" rtl="0" eaLnBrk="0">
              <a:lnSpc>
                <a:spcPct val="90000"/>
              </a:lnSpc>
              <a:spcBef>
                <a:spcPts val="0"/>
              </a:spcBef>
            </a:pP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WO2012040938A1</a:t>
            </a:r>
            <a:endParaRPr sz="1400" kern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5810326" y="1408506"/>
            <a:ext cx="2676525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Thin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</a:t>
            </a:r>
            <a:r>
              <a:rPr sz="1700" b="1" kern="0" spc="4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藻</a:t>
            </a:r>
            <a:r>
              <a:rPr sz="17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</a:t>
            </a:r>
            <a:endParaRPr lang="en-US" altLang="en-US" sz="1700" dirty="0"/>
          </a:p>
        </p:txBody>
      </p:sp>
      <p:sp>
        <p:nvSpPr>
          <p:cNvPr id="96" name="textbox 96"/>
          <p:cNvSpPr/>
          <p:nvPr/>
        </p:nvSpPr>
        <p:spPr>
          <a:xfrm>
            <a:off x="586638" y="109829"/>
            <a:ext cx="1433194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岩藻黄质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691515" y="2107565"/>
            <a:ext cx="4352290" cy="18834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>
              <a:lnSpc>
                <a:spcPct val="150000"/>
              </a:lnSpc>
              <a:buClr>
                <a:srgbClr val="354359"/>
              </a:buClr>
            </a:pPr>
            <a:r>
              <a:rPr lang="en-US" altLang="zh-CN" sz="1600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       C3G</a:t>
            </a:r>
            <a:r>
              <a:rPr lang="zh-CN" altLang="en-US" sz="1600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是花青素的一种，也属于类黄酮物质，主要存在于许多植物中，如大蒜、洋葱、苦艾等。它是一种抗氧化剂，能够清除自由基并保护细胞免受氧化损伤。它还具有抗炎、抗过敏、抗癌、抗菌等多种生物活性，具有潜在的药用价值。</a:t>
            </a:r>
            <a:endParaRPr lang="zh-CN" altLang="en-US" sz="1600" dirty="0">
              <a:solidFill>
                <a:srgbClr val="354359"/>
              </a:solidFill>
              <a:latin typeface="Avenir Book" panose="02000503020000020003"/>
              <a:ea typeface="楷体_GB2312" pitchFamily="49" charset="-122"/>
              <a:sym typeface="+mn-ea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791718" y="1504442"/>
            <a:ext cx="3106420" cy="352425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128270" algn="l" rtl="0" eaLnBrk="0">
              <a:lnSpc>
                <a:spcPct val="90000"/>
              </a:lnSpc>
              <a:spcBef>
                <a:spcPts val="0"/>
              </a:spcBef>
            </a:pP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WO2008083513A1</a:t>
            </a:r>
            <a:endParaRPr lang="en-US" altLang="zh-CN" sz="1400" kern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784860" y="1094740"/>
            <a:ext cx="3527425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lang="en-US" sz="1700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CyaniMax™ - C3G</a:t>
            </a:r>
            <a:r>
              <a:rPr lang="zh-CN" altLang="en-US" sz="1700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黑豆皮提取物</a:t>
            </a:r>
            <a:endParaRPr lang="zh-CN" altLang="en-US" sz="1700" dirty="0">
              <a:solidFill>
                <a:srgbClr val="354359"/>
              </a:solidFill>
              <a:latin typeface="Avenir Book" panose="02000503020000020003"/>
              <a:ea typeface="楷体_GB2312" pitchFamily="49" charset="-122"/>
              <a:sym typeface="+mn-ea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83820" y="86995"/>
            <a:ext cx="3014980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lvl="0" algn="l" rtl="0" eaLnBrk="0">
              <a:lnSpc>
                <a:spcPct val="94000"/>
              </a:lnSpc>
            </a:pPr>
            <a:r>
              <a:rPr lang="en-US"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C3G</a:t>
            </a:r>
            <a:r>
              <a:rPr lang="zh-CN" altLang="en-US"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黑豆皮提取物</a:t>
            </a:r>
            <a:endParaRPr lang="zh-CN" altLang="en-US" sz="2300" b="1" kern="0" spc="46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52" name="Picture 4" descr="Organic Black Soybeans — Soy Beans — Beans, Peas &amp; Lentils — Cooking —  Nuts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" y="4377055"/>
            <a:ext cx="4050665" cy="234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 descr="CN101102783A_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635" y="1236980"/>
            <a:ext cx="3545840" cy="50139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171305" y="4783455"/>
            <a:ext cx="2540000" cy="1991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BGG </a:t>
            </a:r>
            <a:r>
              <a:rPr lang="zh-CN" altLang="en-US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从黑大豆皮中提取的</a:t>
            </a:r>
            <a:r>
              <a:rPr lang="en-US" altLang="zh-CN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C3G</a:t>
            </a:r>
            <a:r>
              <a:rPr lang="zh-CN" altLang="en-US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，多酚含量高达</a:t>
            </a:r>
            <a:r>
              <a:rPr lang="en-US" altLang="zh-CN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75%</a:t>
            </a:r>
            <a:r>
              <a:rPr lang="zh-CN" altLang="en-US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C3G</a:t>
            </a:r>
            <a:r>
              <a:rPr lang="zh-CN" altLang="en-US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单体含量</a:t>
            </a:r>
            <a:r>
              <a:rPr lang="en-US" altLang="zh-CN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15%</a:t>
            </a:r>
            <a:r>
              <a:rPr lang="zh-CN" altLang="en-US" sz="1600" dirty="0">
                <a:solidFill>
                  <a:srgbClr val="354359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。目前得到多个国内外专利的授权，并符合各个国际认证机构的标准。</a:t>
            </a:r>
            <a:endParaRPr lang="en-US" sz="1600" dirty="0">
              <a:solidFill>
                <a:srgbClr val="354359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en-US" sz="1600" dirty="0">
              <a:solidFill>
                <a:srgbClr val="354359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70" y="1223010"/>
            <a:ext cx="1297940" cy="12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775" y="1216660"/>
            <a:ext cx="1264285" cy="128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70" y="2468245"/>
            <a:ext cx="1350645" cy="128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0" name="Picture 26" descr="Kos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110" y="2468245"/>
            <a:ext cx="1264285" cy="105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2" name="Picture 2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580" y="3827145"/>
            <a:ext cx="990600" cy="95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83820" y="86995"/>
            <a:ext cx="3014980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lvl="0" algn="l" rtl="0" eaLnBrk="0">
              <a:lnSpc>
                <a:spcPct val="94000"/>
              </a:lnSpc>
            </a:pPr>
            <a:r>
              <a:rPr lang="en-US"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C3G</a:t>
            </a:r>
            <a:r>
              <a:rPr lang="zh-CN" altLang="en-US" sz="2300" b="1" kern="0" spc="4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黑豆皮提取物</a:t>
            </a:r>
            <a:endParaRPr lang="zh-CN" altLang="en-US" sz="2300" b="1" kern="0" spc="46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1535" y="5631815"/>
            <a:ext cx="10139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      C3G</a:t>
            </a:r>
            <a:r>
              <a:rPr lang="zh-CN" altLang="en-US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可以通过</a:t>
            </a:r>
            <a:r>
              <a:rPr lang="en-US" altLang="zh-CN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JNK</a:t>
            </a:r>
            <a:r>
              <a:rPr lang="zh-CN" altLang="en-US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信号通路，</a:t>
            </a:r>
            <a:r>
              <a:rPr lang="zh-CN" altLang="en-US" dirty="0">
                <a:solidFill>
                  <a:srgbClr val="FF0000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改善肿瘤附近的微小血管循环，抑制肿瘤细胞自主性和非自主性自噬</a:t>
            </a:r>
            <a:r>
              <a:rPr lang="zh-CN" altLang="en-US" dirty="0">
                <a:solidFill>
                  <a:srgbClr val="354359"/>
                </a:solidFill>
                <a:latin typeface="Avenir Book" panose="02000503020000020003"/>
                <a:ea typeface="楷体_GB2312" pitchFamily="49" charset="-122"/>
                <a:sym typeface="+mn-ea"/>
              </a:rPr>
              <a:t>，影响肿瘤微环境，从而显著抑制肿瘤生长和侵袭。</a:t>
            </a:r>
            <a:endParaRPr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65" y="1268730"/>
            <a:ext cx="7782560" cy="4191000"/>
          </a:xfrm>
          <a:prstGeom prst="rect">
            <a:avLst/>
          </a:prstGeom>
        </p:spPr>
      </p:pic>
      <p:sp>
        <p:nvSpPr>
          <p:cNvPr id="27" name="CasellaDiTesto 26"/>
          <p:cNvSpPr txBox="1"/>
          <p:nvPr/>
        </p:nvSpPr>
        <p:spPr>
          <a:xfrm>
            <a:off x="301710" y="585318"/>
            <a:ext cx="8279531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/>
              <a:t>C3G </a:t>
            </a:r>
            <a:r>
              <a:rPr lang="zh-CN" altLang="en-US"/>
              <a:t>的药理功能 </a:t>
            </a:r>
            <a:r>
              <a:rPr lang="en-US" altLang="zh-CN"/>
              <a:t>– </a:t>
            </a:r>
            <a:r>
              <a:rPr lang="zh-CN" altLang="en-US"/>
              <a:t>抗肿瘤作用</a:t>
            </a:r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" y="1268730"/>
            <a:ext cx="2360295" cy="419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9796145" y="4245749"/>
            <a:ext cx="952500" cy="390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796145" y="3794739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/>
              <a:t>肿瘤细胞生长受到抑制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0" name="rect"/>
          <p:cNvSpPr/>
          <p:nvPr/>
        </p:nvSpPr>
        <p:spPr>
          <a:xfrm>
            <a:off x="5413248" y="2110740"/>
            <a:ext cx="2319527" cy="393191"/>
          </a:xfrm>
          <a:prstGeom prst="rect">
            <a:avLst/>
          </a:prstGeom>
          <a:solidFill>
            <a:srgbClr val="D46F7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textbox 102"/>
          <p:cNvSpPr/>
          <p:nvPr/>
        </p:nvSpPr>
        <p:spPr>
          <a:xfrm>
            <a:off x="5400548" y="1593291"/>
            <a:ext cx="6158865" cy="3663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ts val="2375"/>
              </a:lnSpc>
            </a:pP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</a:t>
            </a:r>
            <a:r>
              <a:rPr sz="1700" b="1" kern="0" spc="-1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</a:t>
            </a:r>
            <a:r>
              <a:rPr sz="17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®橄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榄</a:t>
            </a:r>
            <a:r>
              <a:rPr sz="1700" b="1" kern="0" spc="-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700" b="1" kern="0" spc="-2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endParaRPr lang="en-US" altLang="en-US" sz="1700" dirty="0"/>
          </a:p>
          <a:p>
            <a:pPr algn="l" rtl="0" eaLnBrk="0">
              <a:lnSpc>
                <a:spcPct val="155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8000"/>
              </a:lnSpc>
              <a:spcBef>
                <a:spcPts val="510"/>
              </a:spcBef>
              <a:tabLst>
                <a:tab pos="163195" algn="l"/>
              </a:tabLst>
            </a:pP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7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7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</a:t>
            </a:r>
            <a:r>
              <a:rPr sz="1700" b="1" kern="0" spc="-2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700" b="1" kern="0" spc="-3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700" b="1" kern="0" spc="-2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700" b="1" kern="0" spc="-2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700" b="1" kern="0" spc="-2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17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en-US"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WO2006084658A1</a:t>
            </a:r>
            <a:endParaRPr sz="1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marL="59690" algn="l" rtl="0" eaLnBrk="0">
              <a:lnSpc>
                <a:spcPts val="1815"/>
              </a:lnSpc>
              <a:spcBef>
                <a:spcPts val="43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OPEXTAN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®是一种无热量的标准化橄榄果提取物，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只使用水和食用乙醇</a:t>
            </a:r>
            <a:endParaRPr lang="en-US" altLang="en-US" sz="1400" dirty="0"/>
          </a:p>
          <a:p>
            <a:pPr marL="52705" indent="635" algn="l" rtl="0" eaLnBrk="0">
              <a:lnSpc>
                <a:spcPct val="194000"/>
              </a:lnSpc>
              <a:spcBef>
                <a:spcPts val="5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提取，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由一种生长在意大利普利亚地区的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多酚含量特别高的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橄榄的果肉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提取而来，</a:t>
            </a:r>
            <a:r>
              <a:rPr sz="14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富含优质多酚</a:t>
            </a:r>
            <a:r>
              <a:rPr sz="1400" b="1" kern="0" spc="-1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1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10%高含量的羟基酪醇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是天然抗菌消炎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剂。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原料是来自意大利南部地区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-普利亚产地的橄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榄，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其总橄榄多酚的含量远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高于西班牙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葡萄牙和法国等产地的橄榄，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拥有着提高机体抗氧化力、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持健康的血糖代谢水平等功能。</a:t>
            </a:r>
            <a:endParaRPr lang="en-US" altLang="en-US" sz="1400" dirty="0"/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8620" y="1501140"/>
            <a:ext cx="4437888" cy="3756659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357936" y="110134"/>
            <a:ext cx="2167254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5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584200" y="1023844"/>
            <a:ext cx="7028180" cy="4924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——橄榄果提取物的作</a:t>
            </a: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endParaRPr lang="en-US" altLang="en-US" sz="2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抗氧化作用</a:t>
            </a:r>
            <a:endParaRPr lang="en-US" altLang="en-US" sz="1400" dirty="0"/>
          </a:p>
          <a:p>
            <a:pPr marL="374015" indent="-290830" algn="l" rtl="0" eaLnBrk="0">
              <a:lnSpc>
                <a:spcPct val="123000"/>
              </a:lnSpc>
              <a:spcBef>
                <a:spcPts val="107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橄榄果提取物富含天然的抗氧化物质，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如多酚类化合物和维生素E等，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能够帮助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中和自由基，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减轻氧化应激带来的伤害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保护细胞免受氧化损伤。</a:t>
            </a:r>
            <a:endParaRPr lang="en-US" altLang="en-US" sz="14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心血管支持</a:t>
            </a:r>
            <a:endParaRPr lang="en-US" altLang="en-US" sz="1400" dirty="0"/>
          </a:p>
          <a:p>
            <a:pPr marL="83185" algn="l" rtl="0" eaLnBrk="0">
              <a:lnSpc>
                <a:spcPct val="92000"/>
              </a:lnSpc>
              <a:spcBef>
                <a:spcPts val="105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够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降低血压、</a:t>
            </a:r>
            <a:r>
              <a:rPr sz="14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改善血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液循环、</a:t>
            </a:r>
            <a:r>
              <a:rPr sz="1400" b="1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降低胆固醇水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从而保护心脏及血管的健康。</a:t>
            </a:r>
            <a:endParaRPr lang="en-US" altLang="en-US" sz="14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皮肤护理</a:t>
            </a:r>
            <a:endParaRPr lang="en-US" altLang="en-US" sz="1400" dirty="0"/>
          </a:p>
          <a:p>
            <a:pPr marL="368935" indent="-285750" algn="l" rtl="0" eaLnBrk="0">
              <a:lnSpc>
                <a:spcPct val="123000"/>
              </a:lnSpc>
              <a:spcBef>
                <a:spcPts val="1065"/>
              </a:spcBef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滋润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和保湿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的效果，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有助于提供皮肤所需的营养和保护屏障功能，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保持皮肤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的柔软和健康。</a:t>
            </a:r>
            <a:endParaRPr lang="en-US" altLang="en-US" sz="14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抗糖化作用</a:t>
            </a:r>
            <a:endParaRPr lang="en-US" altLang="en-US" sz="1400" dirty="0"/>
          </a:p>
          <a:p>
            <a:pPr algn="l" rtl="0" eaLnBrk="0">
              <a:lnSpc>
                <a:spcPct val="109000"/>
              </a:lnSpc>
            </a:pPr>
            <a:endParaRPr lang="en-US" altLang="en-US" sz="8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83185" algn="l" rtl="0" eaLnBrk="0">
              <a:lnSpc>
                <a:spcPct val="92000"/>
              </a:lnSpc>
            </a:pPr>
            <a:r>
              <a:rPr sz="1400" kern="0" spc="80" dirty="0">
                <a:solidFill>
                  <a:srgbClr val="0D0D0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改善代谢综合征人群的血糖，</a:t>
            </a:r>
            <a:r>
              <a:rPr sz="1400" kern="0" spc="-2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调节血糖使其维持在健</a:t>
            </a:r>
            <a:r>
              <a:rPr sz="1400" b="1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康的状态。</a:t>
            </a:r>
            <a:endParaRPr lang="en-US" altLang="en-US" sz="1400" dirty="0"/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00059" y="1106423"/>
            <a:ext cx="3293364" cy="4933188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357936" y="110134"/>
            <a:ext cx="2167254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5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9768" y="1193291"/>
            <a:ext cx="5862828" cy="4671060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60127" y="4006426"/>
            <a:ext cx="3609022" cy="1921391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6700656" y="2582471"/>
            <a:ext cx="3945890" cy="10852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8575" algn="l" rtl="0" eaLnBrk="0">
              <a:lnSpc>
                <a:spcPts val="1815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10%高浓度羟基酪醇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</a:t>
            </a:r>
            <a:r>
              <a:rPr sz="1400" b="1" kern="0" spc="-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天然的</a:t>
            </a:r>
            <a:r>
              <a:rPr sz="1400" b="1" kern="0" spc="-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强效抗氧化剂</a:t>
            </a:r>
            <a:r>
              <a:rPr sz="14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，保</a:t>
            </a:r>
            <a:endParaRPr lang="en-US" altLang="en-US" sz="1400" dirty="0"/>
          </a:p>
          <a:p>
            <a:pPr marL="12700" algn="l" rtl="0" eaLnBrk="0">
              <a:lnSpc>
                <a:spcPct val="194000"/>
              </a:lnSpc>
              <a:spcBef>
                <a:spcPts val="10"/>
              </a:spcBef>
            </a:pPr>
            <a:r>
              <a:rPr sz="1400" b="1" kern="0" spc="-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护细胞免受自由基侵害</a:t>
            </a:r>
            <a:r>
              <a:rPr sz="1400" b="1" kern="0" spc="-2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，在恶性细胞的影响下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减缓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其他细胞衰老。</a:t>
            </a:r>
            <a:endParaRPr lang="en-US" altLang="en-US" sz="1400" dirty="0"/>
          </a:p>
        </p:txBody>
      </p:sp>
      <p:sp>
        <p:nvSpPr>
          <p:cNvPr id="124" name="textbox 124"/>
          <p:cNvSpPr/>
          <p:nvPr/>
        </p:nvSpPr>
        <p:spPr>
          <a:xfrm>
            <a:off x="6708647" y="1818132"/>
            <a:ext cx="2593975" cy="352425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128270" algn="l" rtl="0" eaLnBrk="0">
              <a:lnSpc>
                <a:spcPct val="90000"/>
              </a:lnSpc>
              <a:spcBef>
                <a:spcPts val="0"/>
              </a:spcBef>
            </a:pP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400" kern="0" spc="-1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400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kern="0" spc="-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400" kern="0" spc="-1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400" kern="0" spc="-1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WO2006084658A1</a:t>
            </a:r>
            <a:endParaRPr sz="1400" kern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6701638" y="1408506"/>
            <a:ext cx="2413635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sz="1700" b="1" kern="0" spc="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</a:t>
            </a:r>
            <a:r>
              <a:rPr sz="17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榄</a:t>
            </a:r>
            <a:r>
              <a:rPr sz="1700" b="1" kern="0" spc="-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sz="17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酚</a:t>
            </a:r>
            <a:r>
              <a:rPr sz="17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</a:t>
            </a:r>
            <a:r>
              <a:rPr sz="1700" b="1" kern="0" spc="-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</a:t>
            </a:r>
            <a:r>
              <a:rPr sz="17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</a:t>
            </a:r>
            <a:r>
              <a:rPr sz="1700" b="1" kern="0" spc="3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®</a:t>
            </a:r>
            <a:endParaRPr lang="en-US" altLang="en-US" sz="1700" dirty="0"/>
          </a:p>
        </p:txBody>
      </p:sp>
      <p:sp>
        <p:nvSpPr>
          <p:cNvPr id="128" name="textbox 128"/>
          <p:cNvSpPr/>
          <p:nvPr/>
        </p:nvSpPr>
        <p:spPr>
          <a:xfrm>
            <a:off x="357936" y="110134"/>
            <a:ext cx="2167254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5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橄榄果提取物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5441729" y="2924736"/>
            <a:ext cx="6301104" cy="189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7305" algn="l" rtl="0" eaLnBrk="0">
              <a:lnSpc>
                <a:spcPts val="1815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二吲哚基甲烷）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是存在于十字花科植物如洋蓟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花椰菜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甘蓝等中</a:t>
            </a:r>
            <a:endParaRPr lang="en-US" altLang="en-US" sz="1400" dirty="0"/>
          </a:p>
          <a:p>
            <a:pPr marL="20955" indent="-635" algn="l" rtl="0" eaLnBrk="0">
              <a:lnSpc>
                <a:spcPct val="194000"/>
              </a:lnSpc>
              <a:spcBef>
                <a:spcPts val="10"/>
              </a:spcBef>
            </a:pP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的天然化合物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由身体内的消化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酶通过吲哚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甲酸（ I3C）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的代谢产生的。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吲哚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甲酸是十字花科蔬菜中的一种植物雌激素前体，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它在胃酸作用下</a:t>
            </a:r>
            <a:endParaRPr lang="en-US" altLang="en-US" sz="14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425"/>
              </a:spcBef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转化为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有着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调节雌激素水平、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诱导恶性细胞凋亡、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减轻炎症反</a:t>
            </a:r>
            <a:endParaRPr lang="en-US" altLang="en-US" sz="1400" dirty="0"/>
          </a:p>
          <a:p>
            <a:pPr marL="12700" algn="l" rtl="0" eaLnBrk="0">
              <a:lnSpc>
                <a:spcPts val="3265"/>
              </a:lnSpc>
            </a:pP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增加免疫细的胞数量和活性等作用。</a:t>
            </a:r>
            <a:endParaRPr lang="en-US" altLang="en-US" sz="1400" dirty="0"/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476" y="1335023"/>
            <a:ext cx="3678935" cy="2372867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05455" y="3782568"/>
            <a:ext cx="1435608" cy="1853183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23543" y="3782568"/>
            <a:ext cx="1389888" cy="1853183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5413375" y="2110740"/>
            <a:ext cx="3249930" cy="39370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marL="135255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十字花科的</a:t>
            </a:r>
            <a:r>
              <a:rPr lang="en-US"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抗癌秘密</a:t>
            </a:r>
            <a:r>
              <a:rPr lang="en-US"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sz="1700" b="1" kern="0" spc="27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5430723" y="1593291"/>
            <a:ext cx="2547620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375"/>
              </a:lnSpc>
            </a:pP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700" b="1" kern="0" spc="-2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700" b="1" kern="0" spc="-1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吲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哚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</a:t>
            </a:r>
            <a:r>
              <a:rPr sz="1700" b="1" kern="0" spc="-1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</a:t>
            </a:r>
            <a:r>
              <a:rPr sz="17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700" dirty="0"/>
          </a:p>
        </p:txBody>
      </p:sp>
      <p:sp>
        <p:nvSpPr>
          <p:cNvPr id="144" name="textbox 144"/>
          <p:cNvSpPr/>
          <p:nvPr/>
        </p:nvSpPr>
        <p:spPr>
          <a:xfrm>
            <a:off x="362508" y="109829"/>
            <a:ext cx="2162810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 吲 哚</a:t>
            </a:r>
            <a:r>
              <a:rPr sz="23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 甲</a:t>
            </a:r>
            <a:r>
              <a:rPr sz="2300" b="1" kern="0" spc="-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584200" y="1731010"/>
            <a:ext cx="7373620" cy="4534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激素调节作用</a:t>
            </a:r>
            <a:endParaRPr lang="en-US" altLang="en-US" sz="1400" dirty="0"/>
          </a:p>
          <a:p>
            <a:pPr marL="290195" indent="-278130" algn="l" rtl="0" eaLnBrk="0">
              <a:lnSpc>
                <a:spcPct val="126000"/>
              </a:lnSpc>
              <a:spcBef>
                <a:spcPts val="710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通过多种机制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调节激素代谢和活性</a:t>
            </a:r>
            <a:r>
              <a:rPr sz="1400" b="1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帮助维持激素的平衡状态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调节激素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受体的招募和结合，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激素对细胞的信号传导和响应；</a:t>
            </a:r>
            <a:r>
              <a:rPr sz="14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抑制酶的活性，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限制激素的</a:t>
            </a:r>
            <a:r>
              <a:rPr lang="zh-CN"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过度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释放和作用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减少激素相关疾病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（如乳腺癌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宫内膜异位症等）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的风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险。</a:t>
            </a:r>
            <a:endParaRPr lang="en-US" altLang="en-US" sz="14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抗肿瘤作用</a:t>
            </a:r>
            <a:endParaRPr lang="en-US" altLang="en-US" sz="1400" dirty="0"/>
          </a:p>
          <a:p>
            <a:pPr marL="290195" indent="-278130" algn="l" rtl="0" eaLnBrk="0">
              <a:lnSpc>
                <a:spcPct val="113000"/>
              </a:lnSpc>
              <a:spcBef>
                <a:spcPts val="735"/>
              </a:spcBef>
            </a:pP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通过多种途径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抑制肿瘤细胞的增殖和转移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调节细胞凋亡和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细胞周期</a:t>
            </a:r>
            <a:r>
              <a:rPr sz="1400" b="1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干扰肿瘤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细胞的生长和分化。</a:t>
            </a:r>
            <a:endParaRPr lang="en-US" altLang="en-US" sz="14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抗炎作用</a:t>
            </a:r>
            <a:endParaRPr lang="en-US" altLang="en-US" sz="1400" dirty="0"/>
          </a:p>
          <a:p>
            <a:pPr marL="12700" algn="l" rtl="0" eaLnBrk="0">
              <a:lnSpc>
                <a:spcPct val="92000"/>
              </a:lnSpc>
              <a:spcBef>
                <a:spcPts val="72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有助于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减轻炎症反应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抑制炎症因子的产生和释放，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减轻症状促进康复。</a:t>
            </a:r>
            <a:endParaRPr lang="en-US" altLang="en-US" sz="14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免疫调节作用</a:t>
            </a:r>
            <a:endParaRPr lang="en-US" altLang="en-US" sz="1400" dirty="0"/>
          </a:p>
          <a:p>
            <a:pPr algn="l" rtl="0" eaLnBrk="0">
              <a:lnSpc>
                <a:spcPct val="101000"/>
              </a:lnSpc>
            </a:pPr>
            <a:endParaRPr lang="en-US" altLang="en-US" sz="600" dirty="0"/>
          </a:p>
          <a:p>
            <a:pPr marL="290195" indent="-278130" algn="l" rtl="0" eaLnBrk="0">
              <a:lnSpc>
                <a:spcPct val="113000"/>
              </a:lnSpc>
              <a:spcBef>
                <a:spcPts val="5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调节免疫细胞的活性和功能</a:t>
            </a:r>
            <a:r>
              <a:rPr sz="1400" b="1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增加免疫细胞的产生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调节免疫细胞的分化和活化，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增强它们对病原体的识别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和攻击能力。</a:t>
            </a:r>
            <a:endParaRPr lang="en-US" altLang="en-US" sz="1400" dirty="0"/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00059" y="1106423"/>
            <a:ext cx="3293364" cy="493318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584200" y="970116"/>
            <a:ext cx="4246245" cy="361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5"/>
              </a:lnSpc>
            </a:pP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000" b="1" kern="0" spc="-2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2000" b="1" kern="0" spc="-4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2000" b="1" kern="0" spc="-2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二吲哚基甲烷）</a:t>
            </a:r>
            <a:r>
              <a:rPr sz="2000" b="1" kern="0" spc="-1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的作用</a:t>
            </a:r>
            <a:endParaRPr lang="en-US" altLang="en-US" sz="2000" dirty="0"/>
          </a:p>
        </p:txBody>
      </p:sp>
      <p:sp>
        <p:nvSpPr>
          <p:cNvPr id="154" name="textbox 154"/>
          <p:cNvSpPr/>
          <p:nvPr/>
        </p:nvSpPr>
        <p:spPr>
          <a:xfrm>
            <a:off x="362508" y="109829"/>
            <a:ext cx="2162810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 吲 哚</a:t>
            </a:r>
            <a:r>
              <a:rPr sz="23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 甲</a:t>
            </a:r>
            <a:r>
              <a:rPr sz="2300" b="1" kern="0" spc="-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3919" y="786383"/>
            <a:ext cx="5494020" cy="5576316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7219315" y="2928620"/>
            <a:ext cx="3578860" cy="2051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lang="en-US" altLang="en-US" sz="100" dirty="0"/>
          </a:p>
          <a:p>
            <a:pPr algn="l" rtl="0" eaLnBrk="0">
              <a:lnSpc>
                <a:spcPct val="137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DIM可以</a:t>
            </a:r>
            <a:r>
              <a:rPr sz="1400" b="1" kern="0" spc="-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抑制乳腺癌细胞的增殖</a:t>
            </a:r>
            <a:r>
              <a:rPr sz="1400" b="1" kern="0" spc="-21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1400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7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是通过从根源阻止新生细胞的脂肪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生成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或诱导Wnt信号通路以抑制乳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腺癌细胞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的增殖、迁移和侵袭。</a:t>
            </a:r>
            <a:endParaRPr lang="en-US" altLang="en-US" sz="1400" dirty="0"/>
          </a:p>
          <a:p>
            <a:pPr algn="l" rtl="0" eaLnBrk="0">
              <a:lnSpc>
                <a:spcPct val="137000"/>
              </a:lnSpc>
            </a:pPr>
            <a:endParaRPr sz="1400" b="1" kern="0" spc="80" dirty="0">
              <a:solidFill>
                <a:srgbClr val="D46F7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多项临床验证显效</a:t>
            </a:r>
            <a:endParaRPr lang="en-US" altLang="en-US" sz="1400" dirty="0"/>
          </a:p>
        </p:txBody>
      </p:sp>
      <p:sp>
        <p:nvSpPr>
          <p:cNvPr id="162" name="textbox 162"/>
          <p:cNvSpPr/>
          <p:nvPr/>
        </p:nvSpPr>
        <p:spPr>
          <a:xfrm>
            <a:off x="7219188" y="2023871"/>
            <a:ext cx="2539364" cy="39370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marL="135255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十字花科的抗癌秘密</a:t>
            </a:r>
            <a:endParaRPr lang="en-US" altLang="en-US" sz="1700" dirty="0"/>
          </a:p>
        </p:txBody>
      </p:sp>
      <p:sp>
        <p:nvSpPr>
          <p:cNvPr id="164" name="textbox 164"/>
          <p:cNvSpPr/>
          <p:nvPr/>
        </p:nvSpPr>
        <p:spPr>
          <a:xfrm>
            <a:off x="7236662" y="1506296"/>
            <a:ext cx="2547620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375"/>
              </a:lnSpc>
            </a:pP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700" b="1" kern="0" spc="-2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700" b="1" kern="0" spc="-1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吲</a:t>
            </a:r>
            <a:r>
              <a:rPr sz="1700" b="1" kern="0" spc="-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哚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</a:t>
            </a:r>
            <a:r>
              <a:rPr sz="1700" b="1" kern="0" spc="-1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</a:t>
            </a:r>
            <a:r>
              <a:rPr sz="17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</a:t>
            </a:r>
            <a:r>
              <a:rPr sz="17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700" dirty="0"/>
          </a:p>
        </p:txBody>
      </p:sp>
      <p:sp>
        <p:nvSpPr>
          <p:cNvPr id="166" name="textbox 166"/>
          <p:cNvSpPr/>
          <p:nvPr/>
        </p:nvSpPr>
        <p:spPr>
          <a:xfrm>
            <a:off x="362508" y="109829"/>
            <a:ext cx="2162810" cy="35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 吲 哚</a:t>
            </a:r>
            <a:r>
              <a:rPr sz="23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 甲</a:t>
            </a:r>
            <a:r>
              <a:rPr sz="2300" b="1" kern="0" spc="-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烷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8263" y="1309115"/>
            <a:ext cx="3930395" cy="4294632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5440480" y="2956319"/>
            <a:ext cx="6268084" cy="18853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硒是人体不可或缺的微量元素，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并且是一种能力很强的抗氧剂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能够有效</a:t>
            </a:r>
            <a:endParaRPr lang="en-US" altLang="en-US" sz="1400" dirty="0"/>
          </a:p>
          <a:p>
            <a:pPr marL="20320" indent="635" algn="l" rtl="0" eaLnBrk="0">
              <a:lnSpc>
                <a:spcPct val="196000"/>
              </a:lnSpc>
              <a:spcBef>
                <a:spcPts val="65"/>
              </a:spcBef>
            </a:pP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的清除致癌因子——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自由基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4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抗癌之王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”的美誉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中国是一个缺硒大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约七亿人生活在低硒地区</a:t>
            </a:r>
            <a:r>
              <a:rPr sz="1400" kern="0" spc="-2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4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</a:t>
            </a:r>
            <a:r>
              <a:rPr sz="14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PPM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麦芽硒，</a:t>
            </a:r>
            <a:r>
              <a:rPr sz="1400" kern="0" spc="-2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其中硒的含量非常丰</a:t>
            </a:r>
            <a:r>
              <a:rPr sz="14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4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富，</a:t>
            </a:r>
            <a:r>
              <a:rPr sz="1400" kern="0" spc="-3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对人体更易于吸收，</a:t>
            </a:r>
            <a:r>
              <a:rPr sz="1400" kern="0" spc="-2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相对较为安全</a:t>
            </a:r>
            <a:r>
              <a:rPr sz="1400" kern="0" spc="-2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麦芽硒具有提高人体免疫功能、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防癌抗癌、</a:t>
            </a:r>
            <a:r>
              <a:rPr sz="1400" b="1" kern="0" spc="-2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抗氧化、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抗衰老等作用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非常适合用于免疫力低下的人群。</a:t>
            </a:r>
            <a:endParaRPr lang="en-US" altLang="en-US" sz="1400" dirty="0"/>
          </a:p>
        </p:txBody>
      </p:sp>
      <p:sp>
        <p:nvSpPr>
          <p:cNvPr id="174" name="textbox 174"/>
          <p:cNvSpPr/>
          <p:nvPr/>
        </p:nvSpPr>
        <p:spPr>
          <a:xfrm>
            <a:off x="5413248" y="2110740"/>
            <a:ext cx="1744979" cy="39370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marL="250825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700" b="1" kern="0" spc="-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抗癌之王</a:t>
            </a:r>
            <a:r>
              <a:rPr sz="1700" b="1" kern="0" spc="-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en-US" sz="1700" dirty="0"/>
          </a:p>
        </p:txBody>
      </p:sp>
      <p:sp>
        <p:nvSpPr>
          <p:cNvPr id="176" name="textbox 176"/>
          <p:cNvSpPr/>
          <p:nvPr/>
        </p:nvSpPr>
        <p:spPr>
          <a:xfrm>
            <a:off x="959281" y="109525"/>
            <a:ext cx="1062355" cy="3562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</a:t>
            </a:r>
            <a:endParaRPr lang="en-US" altLang="en-US" sz="2300" dirty="0"/>
          </a:p>
        </p:txBody>
      </p:sp>
      <p:sp>
        <p:nvSpPr>
          <p:cNvPr id="178" name="textbox 178"/>
          <p:cNvSpPr/>
          <p:nvPr/>
        </p:nvSpPr>
        <p:spPr>
          <a:xfrm>
            <a:off x="5414492" y="1641068"/>
            <a:ext cx="758825" cy="273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22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655252" y="1695088"/>
            <a:ext cx="6957694" cy="43865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抗氧化作用</a:t>
            </a:r>
            <a:endParaRPr lang="en-US" altLang="en-US" sz="1400" dirty="0"/>
          </a:p>
          <a:p>
            <a:pPr marL="293370" indent="-280670" algn="l" rtl="0" eaLnBrk="0">
              <a:lnSpc>
                <a:spcPct val="103000"/>
              </a:lnSpc>
              <a:spcBef>
                <a:spcPts val="40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硒是抗氧化酶的重要成分，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能够中和体内的自由基，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减少氧化应激，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保护细胞免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受氧化损伤。</a:t>
            </a:r>
            <a:endParaRPr lang="en-US" altLang="en-US" sz="14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免疫调节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40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硒可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增强人体免疫系统的功能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促进淋巴细胞的活性和增强免疫反应。</a:t>
            </a:r>
            <a:endParaRPr lang="en-US" altLang="en-US" sz="14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3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8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甲状腺健康</a:t>
            </a:r>
            <a:endParaRPr lang="en-US" altLang="en-US" sz="1400" dirty="0"/>
          </a:p>
          <a:p>
            <a:pPr marL="291465" indent="-278765" algn="l" rtl="0" eaLnBrk="0">
              <a:lnSpc>
                <a:spcPct val="103000"/>
              </a:lnSpc>
              <a:spcBef>
                <a:spcPts val="400"/>
              </a:spcBef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硒是甲状腺激素代谢的重要组成部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有助于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维持甲状腺健康和正常的甲状腺功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能。</a:t>
            </a:r>
            <a:endParaRPr lang="en-US" altLang="en-US" sz="14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心血管健康</a:t>
            </a:r>
            <a:endParaRPr lang="en-US" altLang="en-US" sz="1400" dirty="0"/>
          </a:p>
          <a:p>
            <a:pPr marL="306070" indent="-294005" algn="l" rtl="0" eaLnBrk="0">
              <a:lnSpc>
                <a:spcPct val="103000"/>
              </a:lnSpc>
              <a:spcBef>
                <a:spcPts val="40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一些研究表明，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适量的硒摄入可能与心血管健康相关，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硒能够保护心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血管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内皮细胞，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抑制氧化应激和炎症反应，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减少心血管疾病的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风险。</a:t>
            </a:r>
            <a:endParaRPr lang="en-US" altLang="en-US" sz="14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抗癌潜力</a:t>
            </a:r>
            <a:endParaRPr lang="en-US" altLang="en-US" sz="1400" dirty="0"/>
          </a:p>
          <a:p>
            <a:pPr marL="290195" indent="-278130" algn="l" rtl="0" eaLnBrk="0">
              <a:lnSpc>
                <a:spcPct val="103000"/>
              </a:lnSpc>
              <a:spcBef>
                <a:spcPts val="40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一些研究表明，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适量的硒摄入与某些癌症的预防和治疗相关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前列腺癌和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结直肠癌。</a:t>
            </a:r>
            <a:endParaRPr lang="en-US" altLang="en-US" sz="1400" dirty="0"/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14359" y="958596"/>
            <a:ext cx="3247644" cy="5166359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584200" y="1023334"/>
            <a:ext cx="218757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——麦芽硒的作用</a:t>
            </a:r>
            <a:endParaRPr lang="en-US" altLang="en-US" sz="2000" dirty="0"/>
          </a:p>
        </p:txBody>
      </p:sp>
      <p:sp>
        <p:nvSpPr>
          <p:cNvPr id="188" name="textbox 188"/>
          <p:cNvSpPr/>
          <p:nvPr/>
        </p:nvSpPr>
        <p:spPr>
          <a:xfrm>
            <a:off x="959281" y="109525"/>
            <a:ext cx="1062355" cy="3562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麦芽硒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6927" y="1357883"/>
            <a:ext cx="4221479" cy="4291584"/>
          </a:xfrm>
          <a:prstGeom prst="rect">
            <a:avLst/>
          </a:prstGeom>
        </p:spPr>
      </p:pic>
      <p:sp>
        <p:nvSpPr>
          <p:cNvPr id="194" name="textbox 194"/>
          <p:cNvSpPr/>
          <p:nvPr/>
        </p:nvSpPr>
        <p:spPr>
          <a:xfrm>
            <a:off x="5442086" y="2956854"/>
            <a:ext cx="6106795" cy="18846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27305" algn="l" rtl="0" eaLnBrk="0">
              <a:lnSpc>
                <a:spcPct val="83000"/>
              </a:lnSpc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B族维生素是人体内糖类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脂肪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蛋白质等代谢时不可缺少的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物质，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</a:t>
            </a:r>
            <a:endParaRPr lang="en-US" altLang="en-US" sz="1400" dirty="0"/>
          </a:p>
          <a:p>
            <a:pPr marL="12700" algn="l" rtl="0" eaLnBrk="0">
              <a:lnSpc>
                <a:spcPct val="196000"/>
              </a:lnSpc>
              <a:spcBef>
                <a:spcPts val="6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调节人体新陈代谢或能量的转换，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维生素B族很容易被人体代谢，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无法长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时间在体内蓄积，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需要每日进行补充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如长期保持不健康的饮食习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惯，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内则会更加缺乏必须的营养素，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导致身体出现各种各样的问题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可加以补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充，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帮助身体能量代谢、</a:t>
            </a:r>
            <a:r>
              <a:rPr sz="1400" b="1" kern="0" spc="-3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维持身体机能平衡、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调节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免疫系统等。</a:t>
            </a:r>
            <a:endParaRPr lang="en-US" altLang="en-US" sz="1400" dirty="0"/>
          </a:p>
        </p:txBody>
      </p:sp>
      <p:sp>
        <p:nvSpPr>
          <p:cNvPr id="196" name="textbox 196"/>
          <p:cNvSpPr/>
          <p:nvPr/>
        </p:nvSpPr>
        <p:spPr>
          <a:xfrm>
            <a:off x="5413248" y="2110740"/>
            <a:ext cx="2845435" cy="393700"/>
          </a:xfrm>
          <a:prstGeom prst="rect">
            <a:avLst/>
          </a:prstGeom>
          <a:solidFill>
            <a:srgbClr val="D46F7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lang="en-US" altLang="en-US" sz="600" dirty="0"/>
          </a:p>
          <a:p>
            <a:pPr marL="132715" algn="l" rtl="0" eaLnBrk="0">
              <a:lnSpc>
                <a:spcPct val="95000"/>
              </a:lnSpc>
              <a:spcBef>
                <a:spcPts val="5"/>
              </a:spcBef>
            </a:pP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</a:t>
            </a:r>
            <a:r>
              <a:rPr sz="1700" b="1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B6</a:t>
            </a:r>
            <a:r>
              <a:rPr sz="1700" b="1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B12</a:t>
            </a:r>
            <a:endParaRPr lang="en-US" altLang="en-US" sz="1700" dirty="0"/>
          </a:p>
        </p:txBody>
      </p:sp>
      <p:sp>
        <p:nvSpPr>
          <p:cNvPr id="198" name="textbox 198"/>
          <p:cNvSpPr/>
          <p:nvPr/>
        </p:nvSpPr>
        <p:spPr>
          <a:xfrm>
            <a:off x="632917" y="108915"/>
            <a:ext cx="1715135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族</a:t>
            </a:r>
            <a:endParaRPr lang="en-US" altLang="en-US" sz="2300" dirty="0"/>
          </a:p>
        </p:txBody>
      </p:sp>
      <p:sp>
        <p:nvSpPr>
          <p:cNvPr id="200" name="textbox 200"/>
          <p:cNvSpPr/>
          <p:nvPr/>
        </p:nvSpPr>
        <p:spPr>
          <a:xfrm>
            <a:off x="5414035" y="1640611"/>
            <a:ext cx="1194435" cy="273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2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维生素B族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584200" y="1023334"/>
            <a:ext cx="7047230" cy="4594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——维生素B1的作用</a:t>
            </a:r>
            <a:endParaRPr lang="en-US" altLang="en-US" sz="2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3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能量代谢</a:t>
            </a:r>
            <a:endParaRPr lang="en-US" altLang="en-US" sz="1400" dirty="0"/>
          </a:p>
          <a:p>
            <a:pPr marL="362585" indent="-279400" algn="l" rtl="0" eaLnBrk="0">
              <a:lnSpc>
                <a:spcPct val="134000"/>
              </a:lnSpc>
              <a:spcBef>
                <a:spcPts val="104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维生素B1参与身体的能量代谢，</a:t>
            </a:r>
            <a:r>
              <a:rPr sz="14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将食物转化为能量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1的充足摄入有助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提供足够的能量</a:t>
            </a:r>
            <a:r>
              <a:rPr sz="14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使身体保持活跃和精力充沛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这对情绪积极的影响可能有所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帮助。</a:t>
            </a:r>
            <a:endParaRPr lang="en-US" altLang="en-US" sz="14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神经系统功能</a:t>
            </a:r>
            <a:endParaRPr lang="en-US" altLang="en-US" sz="1400" dirty="0"/>
          </a:p>
          <a:p>
            <a:pPr marL="361315" indent="-278130" algn="l" rtl="0" eaLnBrk="0">
              <a:lnSpc>
                <a:spcPct val="134000"/>
              </a:lnSpc>
              <a:spcBef>
                <a:spcPts val="104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维生素B1对神经系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统的功能具有关键作用，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对神经递质的正常合成和传递至关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重要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虽然维生素B1并不直接调节情绪，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神经递质的平衡和正常功能对于情   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绪的调节起着重要作用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减轻焦虑和疲劳</a:t>
            </a:r>
            <a:endParaRPr lang="en-US" altLang="en-US" sz="1400" dirty="0"/>
          </a:p>
          <a:p>
            <a:pPr algn="l" rtl="0" eaLnBrk="0">
              <a:lnSpc>
                <a:spcPct val="111000"/>
              </a:lnSpc>
            </a:pPr>
            <a:endParaRPr lang="en-US" altLang="en-US" sz="800" dirty="0"/>
          </a:p>
          <a:p>
            <a:pPr algn="r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维生素B1在一些研究中被发现可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对焦虑和疲劳症状起到一定程度的缓解作用。</a:t>
            </a:r>
            <a:endParaRPr lang="en-US" altLang="en-US" sz="1400" dirty="0"/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38159" y="992123"/>
            <a:ext cx="3179064" cy="4774691"/>
          </a:xfrm>
          <a:prstGeom prst="rect">
            <a:avLst/>
          </a:prstGeom>
        </p:spPr>
      </p:pic>
      <p:sp>
        <p:nvSpPr>
          <p:cNvPr id="208" name="textbox 208"/>
          <p:cNvSpPr/>
          <p:nvPr/>
        </p:nvSpPr>
        <p:spPr>
          <a:xfrm>
            <a:off x="632917" y="108915"/>
            <a:ext cx="1715135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族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584200" y="1023334"/>
            <a:ext cx="6888480" cy="4850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——维生素B6的作用</a:t>
            </a:r>
            <a:endParaRPr lang="en-US" altLang="en-US" sz="20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神经递质调节</a:t>
            </a:r>
            <a:endParaRPr lang="en-US" altLang="en-US" sz="1400" dirty="0"/>
          </a:p>
          <a:p>
            <a:pPr marL="361950" indent="-278765" algn="l" rtl="0" eaLnBrk="0">
              <a:lnSpc>
                <a:spcPct val="140000"/>
              </a:lnSpc>
              <a:spcBef>
                <a:spcPts val="125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维生素B6参与体内神经递质的合成和调节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抑郁症与神经递质如血清素和多巴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胺的功能异常相关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维生素B6在合成这些神经递质时可能发挥重要作用，</a:t>
            </a:r>
            <a:r>
              <a:rPr sz="14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因此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一些研究表明补充维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生素B6可能对抑郁症症状有一定的改善效果。</a:t>
            </a:r>
            <a:endParaRPr lang="en-US" altLang="en-US" sz="14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血红蛋白和氧合</a:t>
            </a:r>
            <a:endParaRPr lang="en-US" altLang="en-US" sz="1400" dirty="0"/>
          </a:p>
          <a:p>
            <a:pPr marL="361950" indent="-278765" algn="l" rtl="0" eaLnBrk="0">
              <a:lnSpc>
                <a:spcPct val="128000"/>
              </a:lnSpc>
              <a:spcBef>
                <a:spcPts val="1240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维生素B6参与血红蛋白的合成，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而血红蛋白负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责携带氧气到身体各部位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缺乏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维生素B6可能导致贫血</a:t>
            </a:r>
            <a:r>
              <a:rPr sz="1400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影响到身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体组织和大脑的氧合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免疫调节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marL="361315" indent="-278130" algn="l" rtl="0" eaLnBrk="0">
              <a:lnSpc>
                <a:spcPct val="128000"/>
              </a:lnSpc>
              <a:spcBef>
                <a:spcPts val="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维生素B6对免疫系统的调节具有重要作用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免疫系统的异常和炎症反应与抑郁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症之间存在关联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维生素B6可能通过调节免疫反应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减轻炎症反应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</p:txBody>
      </p:sp>
      <p:pic>
        <p:nvPicPr>
          <p:cNvPr id="214" name="picture 2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57971" y="1107947"/>
            <a:ext cx="3322319" cy="4753355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632917" y="108915"/>
            <a:ext cx="1715135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族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584200" y="1023334"/>
            <a:ext cx="7184390" cy="51409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——维生素B12的作</a:t>
            </a:r>
            <a:r>
              <a:rPr sz="20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endParaRPr lang="en-US" altLang="en-US" sz="2000" dirty="0"/>
          </a:p>
          <a:p>
            <a:pPr algn="l" rtl="0" eaLnBrk="0">
              <a:lnSpc>
                <a:spcPct val="171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神经递质合成</a:t>
            </a:r>
            <a:endParaRPr lang="en-US" altLang="en-US" sz="1400" dirty="0"/>
          </a:p>
          <a:p>
            <a:pPr marL="361315" indent="-278130" algn="l" rtl="0" eaLnBrk="0">
              <a:lnSpc>
                <a:spcPct val="120000"/>
              </a:lnSpc>
              <a:spcBef>
                <a:spcPts val="750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维生素B12参与体内多种神经递质的合成，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包括血清素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多巴胺和去甲肾上腺素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这些神经递质与情绪稳定和心理健康密切相关，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素B12的充足摄入有助   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于维持这些神经递质的正常水平。</a:t>
            </a:r>
            <a:endParaRPr lang="en-US" altLang="en-US" sz="14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4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神经保护</a:t>
            </a:r>
            <a:endParaRPr lang="en-US" altLang="en-US" sz="1400" dirty="0"/>
          </a:p>
          <a:p>
            <a:pPr marL="361950" indent="-278765" algn="l" rtl="0" eaLnBrk="0">
              <a:lnSpc>
                <a:spcPct val="113000"/>
              </a:lnSpc>
              <a:spcBef>
                <a:spcPts val="735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维生素B12对神经系统的功能具有重要作用，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保护神经细胞免受损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害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并维    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持神经系统的正常运行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这可能对情绪调节和心理健康起到一定的支持作用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4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3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b="1" kern="0" spc="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能量代谢</a:t>
            </a:r>
            <a:endParaRPr lang="en-US" altLang="en-US" sz="1400" dirty="0"/>
          </a:p>
          <a:p>
            <a:pPr marL="362585" indent="-279400" algn="l" rtl="0" eaLnBrk="0">
              <a:lnSpc>
                <a:spcPct val="113000"/>
              </a:lnSpc>
              <a:spcBef>
                <a:spcPts val="73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维生素B12参与身体的能量代谢，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将食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物转化为可用的能量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足够的能量供应对   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于维持身体机能和心理状态的平衡至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关重要。</a:t>
            </a:r>
            <a:endParaRPr lang="en-US" altLang="en-US" sz="14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83185" algn="l" rtl="0" eaLnBrk="0">
              <a:lnSpc>
                <a:spcPct val="91000"/>
              </a:lnSpc>
              <a:spcBef>
                <a:spcPts val="420"/>
              </a:spcBef>
            </a:pPr>
            <a:r>
              <a:rPr sz="1400" kern="0" spc="50" dirty="0">
                <a:solidFill>
                  <a:srgbClr val="D46F7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b="1" kern="0" spc="5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红细胞形成</a:t>
            </a:r>
            <a:endParaRPr lang="en-US" altLang="en-US" sz="1400" dirty="0"/>
          </a:p>
          <a:p>
            <a:pPr algn="l" rtl="0" eaLnBrk="0">
              <a:lnSpc>
                <a:spcPct val="119000"/>
              </a:lnSpc>
            </a:pPr>
            <a:endParaRPr lang="en-US" altLang="en-US" sz="500" dirty="0"/>
          </a:p>
          <a:p>
            <a:pPr marL="361950" indent="-278765" algn="l" rtl="0" eaLnBrk="0">
              <a:lnSpc>
                <a:spcPct val="117000"/>
              </a:lnSpc>
              <a:spcBef>
                <a:spcPts val="5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维生素B12参与红细胞的形成，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在缺乏维生素B12的情况下</a:t>
            </a:r>
            <a:r>
              <a:rPr sz="14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可导致巨幼红细胞 </a:t>
            </a:r>
            <a:r>
              <a:rPr sz="14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贫血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（巨幼红细胞贫血）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这种贫血可能会导致疲劳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低能量和心情不佳等症状。</a:t>
            </a:r>
            <a:endParaRPr lang="en-US" altLang="en-US" sz="1400" dirty="0"/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82940" y="1613915"/>
            <a:ext cx="3214116" cy="4335779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632917" y="108915"/>
            <a:ext cx="1715135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维生素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2300" b="1" kern="0" spc="4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族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8" name="rect"/>
          <p:cNvSpPr/>
          <p:nvPr/>
        </p:nvSpPr>
        <p:spPr>
          <a:xfrm>
            <a:off x="7008494" y="1290828"/>
            <a:ext cx="4406265" cy="184251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30" name="table 230"/>
          <p:cNvGraphicFramePr>
            <a:graphicFrameLocks noGrp="1"/>
          </p:cNvGraphicFramePr>
          <p:nvPr/>
        </p:nvGraphicFramePr>
        <p:xfrm>
          <a:off x="7002144" y="1181100"/>
          <a:ext cx="4418330" cy="1958340"/>
        </p:xfrm>
        <a:graphic>
          <a:graphicData uri="http://schemas.openxmlformats.org/drawingml/2006/table">
            <a:tbl>
              <a:tblPr/>
              <a:tblGrid>
                <a:gridCol w="4418330"/>
              </a:tblGrid>
              <a:tr h="1951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267970" algn="l" rtl="0" eaLnBrk="0">
                        <a:lnSpc>
                          <a:spcPct val="96000"/>
                        </a:lnSpc>
                      </a:pPr>
                      <a:r>
                        <a:rPr sz="1700" b="1" kern="0" spc="33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雌激素上升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267970" indent="-63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有些时期女性雌激素水平上升，</a:t>
                      </a:r>
                      <a:r>
                        <a:rPr sz="14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使得乳腺分        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泌更多液体</a:t>
                      </a:r>
                      <a:r>
                        <a:rPr sz="14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r>
                        <a:rPr sz="14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这些液体通常会被身体重新吸        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</a:t>
                      </a:r>
                      <a:r>
                        <a:rPr sz="14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r>
                        <a:rPr sz="1400" kern="0" spc="-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但如果分泌过多，</a:t>
                      </a:r>
                      <a:r>
                        <a:rPr sz="1400" kern="0" spc="-25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或因乳腺</a:t>
                      </a:r>
                      <a:r>
                        <a:rPr sz="1400" kern="0" spc="8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囊性增生等        </a:t>
                      </a:r>
                      <a:r>
                        <a:rPr sz="1400" kern="0" spc="8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情况结缔组织改变乳腺导管，</a:t>
                      </a:r>
                      <a:r>
                        <a:rPr sz="1400" kern="0" spc="-17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8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就会形成囊肿。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1272539" y="3788663"/>
          <a:ext cx="4418330" cy="1957704"/>
        </p:xfrm>
        <a:graphic>
          <a:graphicData uri="http://schemas.openxmlformats.org/drawingml/2006/table">
            <a:tbl>
              <a:tblPr/>
              <a:tblGrid>
                <a:gridCol w="4418330"/>
              </a:tblGrid>
              <a:tr h="19513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68605" algn="l" rtl="0" eaLnBrk="0">
                        <a:lnSpc>
                          <a:spcPct val="96000"/>
                        </a:lnSpc>
                      </a:pPr>
                      <a:r>
                        <a:rPr sz="1700" b="1" kern="0" spc="36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细胞过度生长形成增生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267970" algn="l" rtl="0" eaLnBrk="0">
                        <a:lnSpc>
                          <a:spcPct val="117000"/>
                        </a:lnSpc>
                        <a:spcBef>
                          <a:spcPts val="5"/>
                        </a:spcBef>
                      </a:pPr>
                      <a:r>
                        <a:rPr sz="1400" kern="0" spc="1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如果因为受到激素的影响，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0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乳腺导管中形成      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3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大量细胞，</a:t>
                      </a:r>
                      <a:r>
                        <a:rPr sz="1400" kern="0" spc="-20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那么身体可能无法及时清理干净，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</a:t>
                      </a:r>
                      <a:r>
                        <a:rPr sz="1400" kern="0" spc="1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这种细胞过度生长的情况就是增</a:t>
                      </a:r>
                      <a:r>
                        <a:rPr sz="1400" kern="0" spc="1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生。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4" name="table 234"/>
          <p:cNvGraphicFramePr>
            <a:graphicFrameLocks noGrp="1"/>
          </p:cNvGraphicFramePr>
          <p:nvPr/>
        </p:nvGraphicFramePr>
        <p:xfrm>
          <a:off x="6993254" y="3799332"/>
          <a:ext cx="4418330" cy="1957070"/>
        </p:xfrm>
        <a:graphic>
          <a:graphicData uri="http://schemas.openxmlformats.org/drawingml/2006/table">
            <a:tbl>
              <a:tblPr/>
              <a:tblGrid>
                <a:gridCol w="4418330"/>
              </a:tblGrid>
              <a:tr h="19507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marL="2686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35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更高的恶化风险</a:t>
                      </a:r>
                      <a:endParaRPr lang="en-US" altLang="en-US" sz="15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66700" indent="1270" algn="l" rtl="0" eaLnBrk="0">
                        <a:lnSpc>
                          <a:spcPct val="120000"/>
                        </a:lnSpc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一种说法认为</a:t>
                      </a:r>
                      <a:r>
                        <a:rPr sz="1400" kern="0" spc="11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乳房密度代表着危险细</a:t>
                      </a:r>
                      <a:r>
                        <a:rPr sz="1400" kern="0" spc="10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胞的数        </a:t>
                      </a:r>
                      <a:r>
                        <a:rPr sz="1400" kern="0" spc="11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(如，</a:t>
                      </a:r>
                      <a:r>
                        <a:rPr sz="14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干细胞)，</a:t>
                      </a:r>
                      <a:r>
                        <a:rPr sz="14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另</a:t>
                      </a:r>
                      <a:r>
                        <a:rPr sz="14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一种说法则认为，</a:t>
                      </a:r>
                      <a:r>
                        <a:rPr sz="14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乳腺</a:t>
                      </a:r>
                      <a:r>
                        <a:rPr sz="1400" kern="0" spc="10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密</a:t>
                      </a:r>
                      <a:r>
                        <a:rPr sz="1400" kern="0" spc="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1400" kern="0" spc="11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度反映了乳房上皮组织和基质组织在激</a:t>
                      </a:r>
                      <a:r>
                        <a:rPr sz="1400" kern="0" spc="10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索和        </a:t>
                      </a:r>
                      <a:r>
                        <a:rPr sz="1400" kern="0" spc="14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生长因子刺激下的增</a:t>
                      </a:r>
                      <a:r>
                        <a:rPr sz="1400" kern="0" spc="13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殖状况。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6" name="rect"/>
          <p:cNvSpPr/>
          <p:nvPr/>
        </p:nvSpPr>
        <p:spPr>
          <a:xfrm>
            <a:off x="1287780" y="1280159"/>
            <a:ext cx="4405883" cy="1842770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1281430" y="1171955"/>
          <a:ext cx="4417695" cy="1957070"/>
        </p:xfrm>
        <a:graphic>
          <a:graphicData uri="http://schemas.openxmlformats.org/drawingml/2006/table">
            <a:tbl>
              <a:tblPr/>
              <a:tblGrid>
                <a:gridCol w="4417695"/>
              </a:tblGrid>
              <a:tr h="19507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2698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700" b="1" kern="0" spc="33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致密型乳房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267970" indent="1270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乳腺分为脂肪型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致密型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混合型，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亚洲女        </a:t>
                      </a:r>
                      <a:r>
                        <a:rPr sz="14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性乳房普遍为致密型，</a:t>
                      </a:r>
                      <a:r>
                        <a:rPr sz="14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致密型的结缔组织</a:t>
                      </a:r>
                      <a:r>
                        <a:rPr sz="1400" kern="0" spc="-1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       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腺叶</a:t>
                      </a:r>
                      <a:r>
                        <a:rPr sz="1400" kern="0" spc="-1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1400" kern="0" spc="-24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乳软管组织较多，</a:t>
                      </a:r>
                      <a:r>
                        <a:rPr sz="1400" kern="0" spc="-25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9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这类腺</a:t>
                      </a:r>
                      <a:r>
                        <a:rPr sz="1400" kern="0" spc="8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体组织更容        </a:t>
                      </a:r>
                      <a:r>
                        <a:rPr sz="1400" kern="0" spc="120" dirty="0">
                          <a:solidFill>
                            <a:srgbClr val="D46F7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易形成增生。</a:t>
                      </a:r>
                      <a:endParaRPr lang="en-US" altLang="en-US" sz="14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6F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0" name="textbox 240"/>
          <p:cNvSpPr/>
          <p:nvPr/>
        </p:nvSpPr>
        <p:spPr>
          <a:xfrm>
            <a:off x="92075" y="76835"/>
            <a:ext cx="3541395" cy="344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3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乳腺</a:t>
            </a:r>
            <a:r>
              <a:rPr lang="en-US" sz="23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3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增生类发病原因</a:t>
            </a:r>
            <a:endParaRPr lang="en-US" altLang="en-US" sz="2300" dirty="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388620" y="1885950"/>
            <a:ext cx="659130" cy="658495"/>
            <a:chOff x="0" y="0"/>
            <a:chExt cx="659130" cy="658495"/>
          </a:xfrm>
        </p:grpSpPr>
        <p:sp>
          <p:nvSpPr>
            <p:cNvPr id="242" name="path"/>
            <p:cNvSpPr/>
            <p:nvPr/>
          </p:nvSpPr>
          <p:spPr>
            <a:xfrm>
              <a:off x="0" y="0"/>
              <a:ext cx="659130" cy="658495"/>
            </a:xfrm>
            <a:custGeom>
              <a:avLst/>
              <a:gdLst/>
              <a:ahLst/>
              <a:cxnLst/>
              <a:rect l="0" t="0" r="0" b="0"/>
              <a:pathLst>
                <a:path w="1038" h="1037">
                  <a:moveTo>
                    <a:pt x="0" y="519"/>
                  </a:moveTo>
                  <a:cubicBezTo>
                    <a:pt x="0" y="232"/>
                    <a:pt x="233" y="0"/>
                    <a:pt x="519" y="0"/>
                  </a:cubicBezTo>
                  <a:cubicBezTo>
                    <a:pt x="805" y="0"/>
                    <a:pt x="1038" y="232"/>
                    <a:pt x="1038" y="518"/>
                  </a:cubicBezTo>
                  <a:cubicBezTo>
                    <a:pt x="1038" y="804"/>
                    <a:pt x="805" y="1037"/>
                    <a:pt x="519" y="1037"/>
                  </a:cubicBezTo>
                  <a:cubicBezTo>
                    <a:pt x="233" y="1037"/>
                    <a:pt x="0" y="804"/>
                    <a:pt x="0" y="519"/>
                  </a:cubicBezTo>
                </a:path>
              </a:pathLst>
            </a:custGeom>
            <a:solidFill>
              <a:srgbClr val="D67682">
                <a:alpha val="1803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49529" y="48895"/>
              <a:ext cx="560705" cy="560704"/>
            </a:xfrm>
            <a:custGeom>
              <a:avLst/>
              <a:gdLst/>
              <a:ahLst/>
              <a:cxnLst/>
              <a:rect l="0" t="0" r="0" b="0"/>
              <a:pathLst>
                <a:path w="883" h="882">
                  <a:moveTo>
                    <a:pt x="1" y="442"/>
                  </a:moveTo>
                  <a:cubicBezTo>
                    <a:pt x="0" y="197"/>
                    <a:pt x="197" y="0"/>
                    <a:pt x="441" y="0"/>
                  </a:cubicBezTo>
                  <a:cubicBezTo>
                    <a:pt x="685" y="0"/>
                    <a:pt x="883" y="197"/>
                    <a:pt x="883" y="441"/>
                  </a:cubicBezTo>
                  <a:cubicBezTo>
                    <a:pt x="883" y="685"/>
                    <a:pt x="685" y="882"/>
                    <a:pt x="441" y="882"/>
                  </a:cubicBezTo>
                  <a:cubicBezTo>
                    <a:pt x="197" y="882"/>
                    <a:pt x="0" y="685"/>
                    <a:pt x="1" y="442"/>
                  </a:cubicBezTo>
                </a:path>
              </a:pathLst>
            </a:custGeom>
            <a:solidFill>
              <a:srgbClr val="D67682">
                <a:alpha val="4588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6" name="path"/>
            <p:cNvSpPr/>
            <p:nvPr/>
          </p:nvSpPr>
          <p:spPr>
            <a:xfrm>
              <a:off x="101599" y="100965"/>
              <a:ext cx="456565" cy="456564"/>
            </a:xfrm>
            <a:custGeom>
              <a:avLst/>
              <a:gdLst/>
              <a:ahLst/>
              <a:cxnLst/>
              <a:rect l="0" t="0" r="0" b="0"/>
              <a:pathLst>
                <a:path w="719" h="718">
                  <a:moveTo>
                    <a:pt x="0" y="360"/>
                  </a:moveTo>
                  <a:cubicBezTo>
                    <a:pt x="0" y="160"/>
                    <a:pt x="160" y="0"/>
                    <a:pt x="359" y="0"/>
                  </a:cubicBezTo>
                  <a:cubicBezTo>
                    <a:pt x="558" y="0"/>
                    <a:pt x="719" y="160"/>
                    <a:pt x="719" y="359"/>
                  </a:cubicBezTo>
                  <a:cubicBezTo>
                    <a:pt x="719" y="558"/>
                    <a:pt x="558" y="718"/>
                    <a:pt x="359" y="718"/>
                  </a:cubicBezTo>
                  <a:cubicBezTo>
                    <a:pt x="160" y="718"/>
                    <a:pt x="0" y="558"/>
                    <a:pt x="0" y="360"/>
                  </a:cubicBezTo>
                </a:path>
              </a:pathLst>
            </a:custGeom>
            <a:solidFill>
              <a:srgbClr val="D6768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6100571" y="4513579"/>
            <a:ext cx="659003" cy="658495"/>
            <a:chOff x="0" y="0"/>
            <a:chExt cx="659003" cy="658495"/>
          </a:xfrm>
        </p:grpSpPr>
        <p:sp>
          <p:nvSpPr>
            <p:cNvPr id="248" name="path"/>
            <p:cNvSpPr/>
            <p:nvPr/>
          </p:nvSpPr>
          <p:spPr>
            <a:xfrm>
              <a:off x="0" y="0"/>
              <a:ext cx="659003" cy="658495"/>
            </a:xfrm>
            <a:custGeom>
              <a:avLst/>
              <a:gdLst/>
              <a:ahLst/>
              <a:cxnLst/>
              <a:rect l="0" t="0" r="0" b="0"/>
              <a:pathLst>
                <a:path w="1037" h="1037">
                  <a:moveTo>
                    <a:pt x="0" y="519"/>
                  </a:moveTo>
                  <a:cubicBezTo>
                    <a:pt x="0" y="232"/>
                    <a:pt x="232" y="0"/>
                    <a:pt x="519" y="0"/>
                  </a:cubicBezTo>
                  <a:cubicBezTo>
                    <a:pt x="805" y="0"/>
                    <a:pt x="1037" y="232"/>
                    <a:pt x="1037" y="518"/>
                  </a:cubicBezTo>
                  <a:cubicBezTo>
                    <a:pt x="1037" y="804"/>
                    <a:pt x="805" y="1037"/>
                    <a:pt x="519" y="1037"/>
                  </a:cubicBezTo>
                  <a:cubicBezTo>
                    <a:pt x="232" y="1037"/>
                    <a:pt x="0" y="804"/>
                    <a:pt x="0" y="519"/>
                  </a:cubicBezTo>
                </a:path>
              </a:pathLst>
            </a:custGeom>
            <a:solidFill>
              <a:srgbClr val="D67682">
                <a:alpha val="1803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0" name="path"/>
            <p:cNvSpPr/>
            <p:nvPr/>
          </p:nvSpPr>
          <p:spPr>
            <a:xfrm>
              <a:off x="48768" y="48895"/>
              <a:ext cx="561340" cy="560704"/>
            </a:xfrm>
            <a:custGeom>
              <a:avLst/>
              <a:gdLst/>
              <a:ahLst/>
              <a:cxnLst/>
              <a:rect l="0" t="0" r="0" b="0"/>
              <a:pathLst>
                <a:path w="884" h="882">
                  <a:moveTo>
                    <a:pt x="0" y="442"/>
                  </a:moveTo>
                  <a:cubicBezTo>
                    <a:pt x="0" y="197"/>
                    <a:pt x="198" y="0"/>
                    <a:pt x="442" y="0"/>
                  </a:cubicBezTo>
                  <a:cubicBezTo>
                    <a:pt x="686" y="0"/>
                    <a:pt x="884" y="197"/>
                    <a:pt x="884" y="441"/>
                  </a:cubicBezTo>
                  <a:cubicBezTo>
                    <a:pt x="884" y="685"/>
                    <a:pt x="686" y="882"/>
                    <a:pt x="442" y="882"/>
                  </a:cubicBezTo>
                  <a:cubicBezTo>
                    <a:pt x="198" y="882"/>
                    <a:pt x="0" y="685"/>
                    <a:pt x="0" y="442"/>
                  </a:cubicBezTo>
                </a:path>
              </a:pathLst>
            </a:custGeom>
            <a:solidFill>
              <a:srgbClr val="D67682">
                <a:alpha val="4588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2" name="path"/>
            <p:cNvSpPr/>
            <p:nvPr/>
          </p:nvSpPr>
          <p:spPr>
            <a:xfrm>
              <a:off x="101472" y="100964"/>
              <a:ext cx="456565" cy="456565"/>
            </a:xfrm>
            <a:custGeom>
              <a:avLst/>
              <a:gdLst/>
              <a:ahLst/>
              <a:cxnLst/>
              <a:rect l="0" t="0" r="0" b="0"/>
              <a:pathLst>
                <a:path w="719" h="719">
                  <a:moveTo>
                    <a:pt x="1" y="360"/>
                  </a:moveTo>
                  <a:cubicBezTo>
                    <a:pt x="0" y="160"/>
                    <a:pt x="160" y="0"/>
                    <a:pt x="359" y="0"/>
                  </a:cubicBezTo>
                  <a:cubicBezTo>
                    <a:pt x="558" y="0"/>
                    <a:pt x="719" y="160"/>
                    <a:pt x="719" y="359"/>
                  </a:cubicBezTo>
                  <a:cubicBezTo>
                    <a:pt x="719" y="558"/>
                    <a:pt x="558" y="719"/>
                    <a:pt x="359" y="719"/>
                  </a:cubicBezTo>
                  <a:cubicBezTo>
                    <a:pt x="160" y="719"/>
                    <a:pt x="0" y="558"/>
                    <a:pt x="1" y="360"/>
                  </a:cubicBezTo>
                </a:path>
              </a:pathLst>
            </a:custGeom>
            <a:solidFill>
              <a:srgbClr val="D6768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109715" y="1896109"/>
            <a:ext cx="658749" cy="658495"/>
            <a:chOff x="0" y="0"/>
            <a:chExt cx="658749" cy="658495"/>
          </a:xfrm>
        </p:grpSpPr>
        <p:sp>
          <p:nvSpPr>
            <p:cNvPr id="254" name="path"/>
            <p:cNvSpPr/>
            <p:nvPr/>
          </p:nvSpPr>
          <p:spPr>
            <a:xfrm>
              <a:off x="0" y="0"/>
              <a:ext cx="658749" cy="658495"/>
            </a:xfrm>
            <a:custGeom>
              <a:avLst/>
              <a:gdLst/>
              <a:ahLst/>
              <a:cxnLst/>
              <a:rect l="0" t="0" r="0" b="0"/>
              <a:pathLst>
                <a:path w="1037" h="1037">
                  <a:moveTo>
                    <a:pt x="0" y="518"/>
                  </a:moveTo>
                  <a:cubicBezTo>
                    <a:pt x="0" y="232"/>
                    <a:pt x="232" y="0"/>
                    <a:pt x="518" y="0"/>
                  </a:cubicBezTo>
                  <a:cubicBezTo>
                    <a:pt x="805" y="0"/>
                    <a:pt x="1037" y="232"/>
                    <a:pt x="1037" y="518"/>
                  </a:cubicBezTo>
                  <a:cubicBezTo>
                    <a:pt x="1037" y="804"/>
                    <a:pt x="805" y="1037"/>
                    <a:pt x="518" y="1037"/>
                  </a:cubicBezTo>
                  <a:cubicBezTo>
                    <a:pt x="232" y="1037"/>
                    <a:pt x="0" y="804"/>
                    <a:pt x="0" y="518"/>
                  </a:cubicBezTo>
                </a:path>
              </a:pathLst>
            </a:custGeom>
            <a:solidFill>
              <a:srgbClr val="D67682">
                <a:alpha val="1803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6" name="path"/>
            <p:cNvSpPr/>
            <p:nvPr/>
          </p:nvSpPr>
          <p:spPr>
            <a:xfrm>
              <a:off x="48767" y="48895"/>
              <a:ext cx="561085" cy="560704"/>
            </a:xfrm>
            <a:custGeom>
              <a:avLst/>
              <a:gdLst/>
              <a:ahLst/>
              <a:cxnLst/>
              <a:rect l="0" t="0" r="0" b="0"/>
              <a:pathLst>
                <a:path w="883" h="882">
                  <a:moveTo>
                    <a:pt x="0" y="440"/>
                  </a:moveTo>
                  <a:cubicBezTo>
                    <a:pt x="0" y="197"/>
                    <a:pt x="198" y="0"/>
                    <a:pt x="442" y="0"/>
                  </a:cubicBezTo>
                  <a:cubicBezTo>
                    <a:pt x="685" y="0"/>
                    <a:pt x="883" y="197"/>
                    <a:pt x="883" y="441"/>
                  </a:cubicBezTo>
                  <a:cubicBezTo>
                    <a:pt x="883" y="685"/>
                    <a:pt x="685" y="882"/>
                    <a:pt x="442" y="882"/>
                  </a:cubicBezTo>
                  <a:cubicBezTo>
                    <a:pt x="198" y="882"/>
                    <a:pt x="0" y="685"/>
                    <a:pt x="0" y="440"/>
                  </a:cubicBezTo>
                </a:path>
              </a:pathLst>
            </a:custGeom>
            <a:solidFill>
              <a:srgbClr val="D67682">
                <a:alpha val="4588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8" name="path"/>
            <p:cNvSpPr/>
            <p:nvPr/>
          </p:nvSpPr>
          <p:spPr>
            <a:xfrm>
              <a:off x="100584" y="100965"/>
              <a:ext cx="457200" cy="456565"/>
            </a:xfrm>
            <a:custGeom>
              <a:avLst/>
              <a:gdLst/>
              <a:ahLst/>
              <a:cxnLst/>
              <a:rect l="0" t="0" r="0" b="0"/>
              <a:pathLst>
                <a:path w="720" h="719">
                  <a:moveTo>
                    <a:pt x="0" y="359"/>
                  </a:moveTo>
                  <a:cubicBezTo>
                    <a:pt x="0" y="160"/>
                    <a:pt x="161" y="0"/>
                    <a:pt x="360" y="0"/>
                  </a:cubicBezTo>
                  <a:cubicBezTo>
                    <a:pt x="559" y="0"/>
                    <a:pt x="720" y="160"/>
                    <a:pt x="720" y="359"/>
                  </a:cubicBezTo>
                  <a:cubicBezTo>
                    <a:pt x="720" y="558"/>
                    <a:pt x="559" y="719"/>
                    <a:pt x="360" y="719"/>
                  </a:cubicBezTo>
                  <a:cubicBezTo>
                    <a:pt x="161" y="719"/>
                    <a:pt x="0" y="558"/>
                    <a:pt x="0" y="359"/>
                  </a:cubicBezTo>
                </a:path>
              </a:pathLst>
            </a:custGeom>
            <a:solidFill>
              <a:srgbClr val="D6768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380364" y="4503420"/>
            <a:ext cx="658495" cy="658494"/>
            <a:chOff x="0" y="0"/>
            <a:chExt cx="658495" cy="658494"/>
          </a:xfrm>
        </p:grpSpPr>
        <p:sp>
          <p:nvSpPr>
            <p:cNvPr id="260" name="path"/>
            <p:cNvSpPr/>
            <p:nvPr/>
          </p:nvSpPr>
          <p:spPr>
            <a:xfrm>
              <a:off x="0" y="0"/>
              <a:ext cx="658495" cy="658494"/>
            </a:xfrm>
            <a:custGeom>
              <a:avLst/>
              <a:gdLst/>
              <a:ahLst/>
              <a:cxnLst/>
              <a:rect l="0" t="0" r="0" b="0"/>
              <a:pathLst>
                <a:path w="1037" h="1036">
                  <a:moveTo>
                    <a:pt x="1" y="518"/>
                  </a:moveTo>
                  <a:cubicBezTo>
                    <a:pt x="0" y="232"/>
                    <a:pt x="232" y="0"/>
                    <a:pt x="518" y="0"/>
                  </a:cubicBezTo>
                  <a:cubicBezTo>
                    <a:pt x="804" y="0"/>
                    <a:pt x="1037" y="232"/>
                    <a:pt x="1037" y="518"/>
                  </a:cubicBezTo>
                  <a:cubicBezTo>
                    <a:pt x="1037" y="804"/>
                    <a:pt x="804" y="1036"/>
                    <a:pt x="518" y="1036"/>
                  </a:cubicBezTo>
                  <a:cubicBezTo>
                    <a:pt x="232" y="1036"/>
                    <a:pt x="0" y="804"/>
                    <a:pt x="1" y="518"/>
                  </a:cubicBezTo>
                </a:path>
              </a:pathLst>
            </a:custGeom>
            <a:solidFill>
              <a:srgbClr val="D67682">
                <a:alpha val="1803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2" name="path"/>
            <p:cNvSpPr/>
            <p:nvPr/>
          </p:nvSpPr>
          <p:spPr>
            <a:xfrm>
              <a:off x="48895" y="48894"/>
              <a:ext cx="560705" cy="560705"/>
            </a:xfrm>
            <a:custGeom>
              <a:avLst/>
              <a:gdLst/>
              <a:ahLst/>
              <a:cxnLst/>
              <a:rect l="0" t="0" r="0" b="0"/>
              <a:pathLst>
                <a:path w="883" h="883">
                  <a:moveTo>
                    <a:pt x="0" y="441"/>
                  </a:moveTo>
                  <a:cubicBezTo>
                    <a:pt x="0" y="197"/>
                    <a:pt x="197" y="0"/>
                    <a:pt x="441" y="0"/>
                  </a:cubicBezTo>
                  <a:cubicBezTo>
                    <a:pt x="685" y="0"/>
                    <a:pt x="883" y="197"/>
                    <a:pt x="883" y="441"/>
                  </a:cubicBezTo>
                  <a:cubicBezTo>
                    <a:pt x="883" y="685"/>
                    <a:pt x="685" y="883"/>
                    <a:pt x="441" y="883"/>
                  </a:cubicBezTo>
                  <a:cubicBezTo>
                    <a:pt x="197" y="883"/>
                    <a:pt x="0" y="685"/>
                    <a:pt x="0" y="441"/>
                  </a:cubicBezTo>
                </a:path>
              </a:pathLst>
            </a:custGeom>
            <a:solidFill>
              <a:srgbClr val="D67682">
                <a:alpha val="45882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4" name="path"/>
            <p:cNvSpPr/>
            <p:nvPr/>
          </p:nvSpPr>
          <p:spPr>
            <a:xfrm>
              <a:off x="100965" y="100964"/>
              <a:ext cx="456565" cy="456565"/>
            </a:xfrm>
            <a:custGeom>
              <a:avLst/>
              <a:gdLst/>
              <a:ahLst/>
              <a:cxnLst/>
              <a:rect l="0" t="0" r="0" b="0"/>
              <a:pathLst>
                <a:path w="719" h="719">
                  <a:moveTo>
                    <a:pt x="0" y="359"/>
                  </a:moveTo>
                  <a:cubicBezTo>
                    <a:pt x="0" y="160"/>
                    <a:pt x="160" y="0"/>
                    <a:pt x="359" y="0"/>
                  </a:cubicBezTo>
                  <a:cubicBezTo>
                    <a:pt x="558" y="0"/>
                    <a:pt x="719" y="160"/>
                    <a:pt x="719" y="359"/>
                  </a:cubicBezTo>
                  <a:cubicBezTo>
                    <a:pt x="719" y="558"/>
                    <a:pt x="558" y="719"/>
                    <a:pt x="359" y="719"/>
                  </a:cubicBezTo>
                  <a:cubicBezTo>
                    <a:pt x="160" y="719"/>
                    <a:pt x="0" y="558"/>
                    <a:pt x="0" y="359"/>
                  </a:cubicBezTo>
                </a:path>
              </a:pathLst>
            </a:custGeom>
            <a:solidFill>
              <a:srgbClr val="D6768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66" name="picture 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8636" y="3788663"/>
            <a:ext cx="1150619" cy="211836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08876" y="1181100"/>
            <a:ext cx="1149095" cy="21183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99731" y="3799332"/>
            <a:ext cx="1150620" cy="210311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87780" y="1171955"/>
            <a:ext cx="1150619" cy="21031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6176" y="885443"/>
            <a:ext cx="5844540" cy="518922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89191" y="885444"/>
            <a:ext cx="4986527" cy="2543555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6709409" y="4083456"/>
            <a:ext cx="4318000" cy="1787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10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——乳腺结节是情绪病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4605" algn="l" rtl="0" eaLnBrk="0">
              <a:lnSpc>
                <a:spcPct val="89000"/>
              </a:lnSpc>
              <a:spcBef>
                <a:spcPts val="365"/>
              </a:spcBef>
            </a:pP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沿海一线城市是乳腺癌</a:t>
            </a:r>
            <a:r>
              <a:rPr sz="12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“重灾区”</a:t>
            </a:r>
            <a:r>
              <a:rPr sz="1200" b="1" kern="0" spc="-1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发病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率是经济欠发达的</a:t>
            </a:r>
            <a:endParaRPr lang="en-US" altLang="en-US" sz="1200" dirty="0"/>
          </a:p>
          <a:p>
            <a:pPr marL="15875" indent="10160" algn="l" rtl="0" eaLnBrk="0">
              <a:lnSpc>
                <a:spcPct val="208000"/>
              </a:lnSpc>
              <a:spcBef>
                <a:spcPts val="15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中西部的近7倍</a:t>
            </a:r>
            <a:r>
              <a:rPr sz="12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，可能与这些地区经济水平较高、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女性生活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节奏快、</a:t>
            </a:r>
            <a:r>
              <a:rPr sz="12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职场压力大等多种因素有关。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且在职场女性中</a:t>
            </a:r>
            <a:r>
              <a:rPr sz="1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，压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力更大的高层女性患乳腺结节的概率更高。</a:t>
            </a:r>
            <a:endParaRPr lang="en-US" altLang="en-US" sz="1200" dirty="0"/>
          </a:p>
        </p:txBody>
      </p:sp>
      <p:sp>
        <p:nvSpPr>
          <p:cNvPr id="282" name="textbox 282"/>
          <p:cNvSpPr/>
          <p:nvPr/>
        </p:nvSpPr>
        <p:spPr>
          <a:xfrm>
            <a:off x="70485" y="97790"/>
            <a:ext cx="3084195" cy="357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乳腺</a:t>
            </a:r>
            <a:r>
              <a:rPr lang="en-US"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结节高发率</a:t>
            </a:r>
            <a:endParaRPr lang="en-US" altLang="en-US" sz="2300" dirty="0"/>
          </a:p>
        </p:txBody>
      </p:sp>
      <p:sp>
        <p:nvSpPr>
          <p:cNvPr id="284" name="textbox 284"/>
          <p:cNvSpPr/>
          <p:nvPr/>
        </p:nvSpPr>
        <p:spPr>
          <a:xfrm>
            <a:off x="729160" y="6254962"/>
            <a:ext cx="3407409" cy="225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00" kern="0" spc="290" dirty="0">
                <a:solidFill>
                  <a:srgbClr val="BFBF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endParaRPr lang="en-US" altLang="en-US" sz="300" dirty="0"/>
          </a:p>
          <a:p>
            <a:pPr marL="66675" algn="l" rtl="0" eaLnBrk="0">
              <a:lnSpc>
                <a:spcPts val="1240"/>
              </a:lnSpc>
            </a:pP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数据来自爱康《</a:t>
            </a: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2022</a:t>
            </a: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中国女性健康粉红报告乳腺疾病</a:t>
            </a:r>
            <a:r>
              <a:rPr sz="900" kern="0" spc="8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专题》</a:t>
            </a:r>
            <a:endParaRPr lang="en-US" alt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2">
            <a:lum contrast="6000"/>
          </a:blip>
          <a:stretch>
            <a:fillRect/>
          </a:stretch>
        </p:blipFill>
        <p:spPr>
          <a:xfrm rot="21600000">
            <a:off x="1978151" y="2214372"/>
            <a:ext cx="7705344" cy="3785615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864471" y="969126"/>
            <a:ext cx="9604375" cy="882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在不考虑人口年龄结构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国家卫生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政策及其他影响因素变动的情况下,根据2019年</a:t>
            </a:r>
            <a:r>
              <a:rPr sz="14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2022年在爱康集团体检中心女</a:t>
            </a:r>
            <a:endParaRPr lang="en-US" altLang="en-US" sz="1400" dirty="0"/>
          </a:p>
          <a:p>
            <a:pPr marL="22225" indent="-9525" algn="l" rtl="0" eaLnBrk="0">
              <a:lnSpc>
                <a:spcPct val="159000"/>
              </a:lnSpc>
              <a:spcBef>
                <a:spcPts val="10"/>
              </a:spcBef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性乳腺超声体检数据，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对中国女性乳腺结节检出率未来3年变化趋势进行预测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预测结果显示到2025年,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乳腺结节检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出率预计有可能超过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40%。</a:t>
            </a:r>
            <a:endParaRPr lang="en-US" altLang="en-US" sz="1400" dirty="0"/>
          </a:p>
        </p:txBody>
      </p:sp>
      <p:sp>
        <p:nvSpPr>
          <p:cNvPr id="292" name="textbox 292"/>
          <p:cNvSpPr/>
          <p:nvPr/>
        </p:nvSpPr>
        <p:spPr>
          <a:xfrm>
            <a:off x="81915" y="77470"/>
            <a:ext cx="3042920" cy="357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乳腺</a:t>
            </a:r>
            <a:r>
              <a:rPr lang="en-US"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结节高发率</a:t>
            </a:r>
            <a:endParaRPr lang="en-US" altLang="en-US" sz="2300" dirty="0"/>
          </a:p>
        </p:txBody>
      </p:sp>
      <p:sp>
        <p:nvSpPr>
          <p:cNvPr id="294" name="textbox 294"/>
          <p:cNvSpPr/>
          <p:nvPr/>
        </p:nvSpPr>
        <p:spPr>
          <a:xfrm>
            <a:off x="729160" y="6254962"/>
            <a:ext cx="3407409" cy="225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00" kern="0" spc="290" dirty="0">
                <a:solidFill>
                  <a:srgbClr val="BFBF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endParaRPr lang="en-US" altLang="en-US" sz="300" dirty="0"/>
          </a:p>
          <a:p>
            <a:pPr marL="66675" algn="l" rtl="0" eaLnBrk="0">
              <a:lnSpc>
                <a:spcPts val="1240"/>
              </a:lnSpc>
            </a:pP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数据来自爱康《</a:t>
            </a: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2022</a:t>
            </a:r>
            <a:r>
              <a:rPr sz="900" kern="0" spc="9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中国女性健康粉红报告乳腺疾病</a:t>
            </a:r>
            <a:r>
              <a:rPr sz="900" kern="0" spc="80" dirty="0">
                <a:solidFill>
                  <a:srgbClr val="BFBF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专题》</a:t>
            </a:r>
            <a:endParaRPr lang="en-US" alt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" name="picture 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153035" y="87630"/>
            <a:ext cx="2839720" cy="357505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结节高发率</a:t>
            </a:r>
            <a:r>
              <a:rPr lang="zh-CN"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（肺</a:t>
            </a:r>
            <a:r>
              <a:rPr lang="en-US" altLang="zh-CN"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300" b="1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甲）</a:t>
            </a:r>
            <a:endParaRPr lang="zh-CN" altLang="en-US" sz="2300" b="1" kern="0" spc="18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031" t="3287" r="3941" b="5616"/>
          <a:stretch>
            <a:fillRect/>
          </a:stretch>
        </p:blipFill>
        <p:spPr>
          <a:xfrm>
            <a:off x="270510" y="1602740"/>
            <a:ext cx="5172710" cy="4389755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140" y="847090"/>
            <a:ext cx="4017645" cy="28092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140" y="3923030"/>
            <a:ext cx="4068445" cy="27806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67375" y="4898390"/>
            <a:ext cx="1578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甲腺问题</a:t>
            </a:r>
            <a:endParaRPr lang="zh-CN" altLang="en-US" sz="2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不容小觑</a:t>
            </a:r>
            <a:endParaRPr lang="zh-CN" altLang="en-US" sz="2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67375" y="1931670"/>
            <a:ext cx="1578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肺部受损</a:t>
            </a:r>
            <a:r>
              <a:rPr lang="zh-CN" alt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无处不在</a:t>
            </a:r>
            <a:endParaRPr lang="zh-CN" altLang="en-US" sz="2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7245985" y="1045210"/>
            <a:ext cx="121920" cy="2525395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7245985" y="4050665"/>
            <a:ext cx="121920" cy="2525395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864114" y="1312471"/>
            <a:ext cx="5440679" cy="4556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815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Care</a:t>
            </a:r>
            <a:r>
              <a:rPr sz="14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Meet</a:t>
            </a:r>
            <a:r>
              <a:rPr sz="1400" kern="0" spc="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是由澳大利亚</a:t>
            </a:r>
            <a:r>
              <a:rPr sz="1400" kern="0" spc="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Earth</a:t>
            </a:r>
            <a:r>
              <a:rPr sz="1400" kern="0" spc="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health</a:t>
            </a:r>
            <a:r>
              <a:rPr sz="14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公司创立的天然健</a:t>
            </a:r>
            <a:endParaRPr lang="en-US" altLang="en-US" sz="1400" dirty="0"/>
          </a:p>
          <a:p>
            <a:pPr marL="12700" algn="l" rtl="0" eaLnBrk="0">
              <a:lnSpc>
                <a:spcPct val="219000"/>
              </a:lnSpc>
              <a:spcBef>
                <a:spcPts val="55"/>
              </a:spcBef>
            </a:pP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康营养品牌，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自创立以来，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一直秉承着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天然创新，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细致呵护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的品牌理念，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以全民健康为出发点，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聚焦市场与消费者需求，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注研究专业科学的配方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致力于为各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各年龄、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各状态的用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户提供高品质、</a:t>
            </a:r>
            <a:r>
              <a:rPr sz="1400" b="1" kern="0" spc="-23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强功效的产品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来帮助用户实现健康目标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享受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更为卓越的生活品质。</a:t>
            </a:r>
            <a:endParaRPr lang="en-US" altLang="en-US" sz="1400" dirty="0"/>
          </a:p>
          <a:p>
            <a:pPr algn="l" rtl="0" eaLnBrk="0">
              <a:lnSpc>
                <a:spcPct val="156000"/>
              </a:lnSpc>
            </a:pPr>
            <a:endParaRPr lang="en-US" altLang="en-US" sz="1000" dirty="0"/>
          </a:p>
          <a:p>
            <a:pPr marL="480060" algn="l" rtl="0" eaLnBrk="0">
              <a:lnSpc>
                <a:spcPct val="83000"/>
              </a:lnSpc>
              <a:spcBef>
                <a:spcPts val="425"/>
              </a:spcBef>
            </a:pP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品牌拥有广泛的全球供应网络，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涵盖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多个国家和地区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endParaRPr lang="en-US" altLang="en-US" sz="1400" dirty="0"/>
          </a:p>
          <a:p>
            <a:pPr marL="12700" algn="l" rtl="0" eaLnBrk="0">
              <a:lnSpc>
                <a:spcPct val="232000"/>
              </a:lnSpc>
              <a:spcBef>
                <a:spcPts val="30"/>
              </a:spcBef>
            </a:pP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全球供应链的加持，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能更好地应对市场需求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和变化，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灵活调整以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适应新的市场趋势和需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以领先生产力保证每个生产环节的质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量优异率</a:t>
            </a:r>
            <a:r>
              <a:rPr sz="1400" b="1" kern="0" spc="-14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kern="0" spc="-27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以确保产品符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FDA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b="1" kern="0" spc="-26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GMP</a:t>
            </a:r>
            <a:r>
              <a:rPr sz="1400" b="1" kern="0" spc="80" dirty="0">
                <a:solidFill>
                  <a:srgbClr val="D46F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检测标准。</a:t>
            </a:r>
            <a:endParaRPr lang="en-US" altLang="en-US" sz="1400" dirty="0"/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45452" y="912876"/>
            <a:ext cx="4172711" cy="5137403"/>
          </a:xfrm>
          <a:prstGeom prst="rect">
            <a:avLst/>
          </a:prstGeom>
        </p:spPr>
      </p:pic>
      <p:sp>
        <p:nvSpPr>
          <p:cNvPr id="316" name="textbox 316"/>
          <p:cNvSpPr/>
          <p:nvPr/>
        </p:nvSpPr>
        <p:spPr>
          <a:xfrm>
            <a:off x="666953" y="108610"/>
            <a:ext cx="1341119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b="1" kern="0" spc="2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品牌介绍</a:t>
            </a:r>
            <a:endParaRPr lang="en-US" altLang="en-US" sz="2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0f90dd58-e13a-458d-90cd-a1a3a03ef58b}"/>
  <p:tag name="TABLE_ENDDRAG_ORIGIN_RECT" val="271*97"/>
  <p:tag name="TABLE_ENDDRAG_RECT" val="286*50*271*97"/>
</p:tagLst>
</file>

<file path=ppt/tags/tag2.xml><?xml version="1.0" encoding="utf-8"?>
<p:tagLst xmlns:p="http://schemas.openxmlformats.org/presentationml/2006/main">
  <p:tag name="KSO_WPP_MARK_KEY" val="f1bd7d28-4352-4a41-8ce6-bdb9d1d8497e"/>
  <p:tag name="COMMONDATA" val="eyJoZGlkIjoiMjU5MjAxNWE5OTg1NGI1OGFiMjY4NjA1ZDJkZDI5MGQifQ=="/>
  <p:tag name="commondata" val="eyJoZGlkIjoiMzIxNTkxZTI5YzM0OWM5OWZmNjcyYmU0MDJmOGM3OWI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7465</Words>
  <Application>WPS 演示</Application>
  <PresentationFormat/>
  <Paragraphs>476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Arial</vt:lpstr>
      <vt:lpstr>Wingdings</vt:lpstr>
      <vt:lpstr>Yu Gothic UI</vt:lpstr>
      <vt:lpstr>汉仪粗简黑简</vt:lpstr>
      <vt:lpstr>黑体</vt:lpstr>
      <vt:lpstr>Avenir Book</vt:lpstr>
      <vt:lpstr>Agency FB</vt:lpstr>
      <vt:lpstr>楷体_GB2312</vt:lpstr>
      <vt:lpstr>Arial Unicode MS</vt:lpstr>
      <vt:lpstr>Calibri</vt:lpstr>
      <vt:lpstr>新宋体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锦凌雪</cp:lastModifiedBy>
  <cp:revision>16</cp:revision>
  <dcterms:created xsi:type="dcterms:W3CDTF">2025-04-03T15:53:00Z</dcterms:created>
  <dcterms:modified xsi:type="dcterms:W3CDTF">2025-08-14T02:26:45Z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2023-12-19T23:09:11Z</vt:filetime>
  </property>
  <property fmtid="{D5CDD505-2E9C-101B-9397-08002B2CF9AE}" pid="4" name="ICV">
    <vt:lpwstr>061AF83C3C1046F8A09A7E2FEC857236_13</vt:lpwstr>
  </property>
  <property fmtid="{D5CDD505-2E9C-101B-9397-08002B2CF9AE}" pid="5" name="KSOProductBuildVer">
    <vt:lpwstr>2052-12.1.0.15712</vt:lpwstr>
  </property>
</Properties>
</file>